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Default Extension="jpeg" ContentType="image/jpe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notesMasters/notesMaster1.xml" ContentType="application/vnd.openxmlformats-officedocument.presentationml.notesMaster+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showSpecialPlsOnTitleSld="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sz="26057"/>
    <p:restoredTop sz="86404"/>
  </p:normalViewPr>
  <p:slideViewPr>
    <p:cSldViewPr snapToGrid="0" snapToObjects="1">
      <p:cViewPr varScale="1">
        <p:scale>
          <a:sx d="100" n="140"/>
          <a:sy d="100" n="140"/>
        </p:scale>
        <p:origin x="240" y="480"/>
      </p:cViewPr>
      <p:guideLst/>
    </p:cSldViewPr>
  </p:slideViewPr>
  <p:outlineViewPr>
    <p:cViewPr>
      <p:scale>
        <a:sx d="100" n="33"/>
        <a:sy d="100" n="33"/>
      </p:scale>
      <p:origin x="0" y="0"/>
    </p:cViewPr>
  </p:outlineViewPr>
  <p:notesTextViewPr>
    <p:cViewPr>
      <p:scale>
        <a:sx d="1" n="1"/>
        <a:sy d="1" n="1"/>
      </p:scale>
      <p:origin x="0" y="0"/>
    </p:cViewPr>
  </p:notesTextViewPr>
  <p:sorterViewPr>
    <p:cViewPr>
      <p:scale>
        <a:sx d="100" n="80"/>
        <a:sy d="100" n="80"/>
      </p:scale>
      <p:origin x="0" y="0"/>
    </p:cViewPr>
  </p:sorterViewPr>
  <p:notesViewPr>
    <p:cSldViewPr snapToGrid="0" snapToObjects="1">
      <p:cViewPr varScale="1">
        <p:scale>
          <a:sx d="100" n="118"/>
          <a:sy d="100" n="118"/>
        </p:scale>
        <p:origin x="5160" y="216"/>
      </p:cViewPr>
      <p:guideLst/>
    </p:cSldViewPr>
  </p:notesViewPr>
  <p:gridSpacing cx="72008" cy="72008"/>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notesMaster" Target="notesMasters/notesMaster1.xml" /><Relationship Id="rId16" Type="http://schemas.openxmlformats.org/officeDocument/2006/relationships/theme" Target="theme/theme1.xml" /><Relationship Id="rId15" Type="http://schemas.openxmlformats.org/officeDocument/2006/relationships/viewProps" Target="viewProps.xml" /><Relationship Id="rId1" Type="http://schemas.openxmlformats.org/officeDocument/2006/relationships/slideMaster" Target="slideMasters/slideMaster1.xml" /><Relationship Id="rId14" Type="http://schemas.openxmlformats.org/officeDocument/2006/relationships/presProps" Target="presProps.xml" /><Relationship Id="rId1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E56F7-9D02-6E41-B325-865C0A12B864}" type="datetimeFigureOut">
              <a:rPr lang="en-US" smtClean="0"/>
              <a:t>3/21/24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E58C3-1030-FA49-BDBD-972BA7C96F61}" type="slidenum">
              <a:rPr lang="en-US" smtClean="0"/>
              <a:t>‹#›</a:t>
            </a:fld>
            <a:endParaRPr lang="en-US"/>
          </a:p>
        </p:txBody>
      </p:sp>
    </p:spTree>
    <p:extLst>
      <p:ext uri="{BB962C8B-B14F-4D97-AF65-F5344CB8AC3E}">
        <p14:creationId xmlns:p14="http://schemas.microsoft.com/office/powerpoint/2010/main" val="143355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introduction</a:t>
            </a:r>
          </a:p>
          <a:p>
            <a:pPr lvl="0" indent="0" marL="0">
              <a:buNone/>
            </a:pPr>
          </a:p>
          <a:p>
            <a:pPr lvl="0" indent="0" marL="0">
              <a:buNone/>
            </a:pPr>
            <a:r>
              <a:rPr/>
              <a:t>basic overview of public opinion</a:t>
            </a:r>
          </a:p>
          <a:p>
            <a:pPr lvl="0" indent="0" marL="0">
              <a:buNone/>
            </a:pPr>
          </a:p>
          <a:p>
            <a:pPr lvl="0" indent="0" marL="0">
              <a:buNone/>
            </a:pPr>
            <a:r>
              <a:rPr/>
              <a:t>core premise of scholarship is people are cognitive misers</a:t>
            </a:r>
          </a:p>
          <a:p>
            <a:pPr lvl="0" indent="0" marL="0">
              <a:buNone/>
            </a:pPr>
          </a:p>
          <a:p>
            <a:pPr lvl="0" indent="0" marL="0">
              <a:buNone/>
            </a:pPr>
            <a:r>
              <a:rPr/>
              <a:t>hard to take, good evolutionary reasons</a:t>
            </a:r>
          </a:p>
          <a:p>
            <a:pPr lvl="0" indent="0" marL="0">
              <a:buNone/>
            </a:pPr>
          </a:p>
          <a:p>
            <a:pPr lvl="0" indent="0" marL="0">
              <a:buNone/>
            </a:pPr>
            <a:r>
              <a:rPr/>
              <a:t>learning about science of climate change, not gone unnoticed</a:t>
            </a:r>
          </a:p>
        </p:txBody>
      </p:sp>
      <p:sp>
        <p:nvSpPr>
          <p:cNvPr id="4" name="Slide Number Placeholder 3"/>
          <p:cNvSpPr>
            <a:spLocks noGrp="1"/>
          </p:cNvSpPr>
          <p:nvPr>
            <p:ph type="sldNum" sz="quarter" idx="10"/>
          </p:nvPr>
        </p:nvSpPr>
        <p:spPr/>
        <p:txBody>
          <a:bodyPr/>
          <a:lstStyle/>
          <a:p>
            <a:fld id="{D61E58C3-1030-FA49-BDBD-972BA7C96F61}" type="slidenum">
              <a:rPr lang="en-US"/>
              <a:t>1</a:t>
            </a:fld>
            <a:endParaRPr lang="en-US"/>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from a regular survey of voters from Erick Lachapelle at Ude M</a:t>
            </a:r>
          </a:p>
          <a:p>
            <a:pPr lvl="0" indent="0" marL="0">
              <a:buNone/>
            </a:pPr>
          </a:p>
          <a:p>
            <a:pPr lvl="0" indent="0" marL="0">
              <a:buNone/>
            </a:pPr>
            <a:r>
              <a:rPr/>
              <a:t>Partisan differences in this crucial causal question</a:t>
            </a:r>
          </a:p>
        </p:txBody>
      </p:sp>
      <p:sp>
        <p:nvSpPr>
          <p:cNvPr id="4" name="Slide Number Placeholder 3"/>
          <p:cNvSpPr>
            <a:spLocks noGrp="1"/>
          </p:cNvSpPr>
          <p:nvPr>
            <p:ph type="sldNum" sz="quarter" idx="10"/>
          </p:nvPr>
        </p:nvSpPr>
        <p:spPr/>
        <p:txBody>
          <a:bodyPr/>
          <a:lstStyle/>
          <a:p>
            <a:fld id="{D61E58C3-1030-FA49-BDBD-972BA7C96F61}" type="slidenum">
              <a:rPr lang="en-US"/>
              <a:t>2</a:t>
            </a:fld>
            <a:endParaRPr lang="en-US"/>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Not surpriosingly, conservative voters are much less likely to believe in human causes</a:t>
            </a:r>
          </a:p>
          <a:p>
            <a:pPr lvl="0" indent="0" marL="0">
              <a:buNone/>
            </a:pPr>
          </a:p>
          <a:p>
            <a:pPr lvl="0"/>
            <a:r>
              <a:rPr/>
              <a:t>Erick has them at 42% of CPC voters subscribing to some important impact of human</a:t>
            </a:r>
          </a:p>
          <a:p>
            <a:pPr lvl="0" indent="0" marL="0">
              <a:buNone/>
            </a:pPr>
          </a:p>
          <a:p>
            <a:pPr lvl="0"/>
            <a:r>
              <a:rPr/>
              <a:t>Rest are scattered</a:t>
            </a:r>
          </a:p>
          <a:p>
            <a:pPr lvl="0" indent="0" marL="0">
              <a:buNone/>
            </a:pPr>
          </a:p>
          <a:p>
            <a:pPr lvl="0"/>
            <a:r>
              <a:rPr/>
              <a:t>possible there is a misinformation problem on that side of the spectrum, but we’ll come back to this in a bit.</a:t>
            </a:r>
          </a:p>
          <a:p>
            <a:pPr lvl="0" indent="0" marL="0">
              <a:buNone/>
            </a:pPr>
          </a:p>
          <a:p>
            <a:pPr lvl="0"/>
            <a:r>
              <a:rPr/>
              <a:t>What to do about this is a different question</a:t>
            </a:r>
          </a:p>
          <a:p>
            <a:pPr lvl="0" indent="0" marL="0">
              <a:buNone/>
            </a:pPr>
          </a:p>
          <a:p>
            <a:pPr lvl="0"/>
            <a:r>
              <a:rPr/>
              <a:t>economists have been telling us for years the most efficient way to reduce greenhouse gas emissions is by putting a price on it.</a:t>
            </a:r>
          </a:p>
        </p:txBody>
      </p:sp>
      <p:sp>
        <p:nvSpPr>
          <p:cNvPr id="4" name="Slide Number Placeholder 3"/>
          <p:cNvSpPr>
            <a:spLocks noGrp="1"/>
          </p:cNvSpPr>
          <p:nvPr>
            <p:ph type="sldNum" sz="quarter" idx="10"/>
          </p:nvPr>
        </p:nvSpPr>
        <p:spPr/>
        <p:txBody>
          <a:bodyPr/>
          <a:lstStyle/>
          <a:p>
            <a:fld id="{D61E58C3-1030-FA49-BDBD-972BA7C96F61}" type="slidenum">
              <a:rPr lang="en-US"/>
              <a:t>3</a:t>
            </a:fld>
            <a:endParaRPr lang="en-US"/>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There is a stable national majority support for a price on carbon for two years of Erick’s survey</a:t>
            </a:r>
          </a:p>
          <a:p>
            <a:pPr lvl="0" indent="0" marL="0">
              <a:buNone/>
            </a:pPr>
          </a:p>
          <a:p>
            <a:pPr lvl="0"/>
            <a:r>
              <a:rPr/>
              <a:t>At least up until recently</a:t>
            </a:r>
          </a:p>
          <a:p>
            <a:pPr lvl="0" indent="0" marL="0">
              <a:buNone/>
            </a:pPr>
          </a:p>
          <a:p>
            <a:pPr lvl="0"/>
            <a:r>
              <a:rPr/>
              <a:t>Not surprisingly, there is also a distinct partisan difference in support or opposition to the carbon tax</a:t>
            </a:r>
          </a:p>
          <a:p>
            <a:pPr lvl="0" indent="0" marL="0">
              <a:buNone/>
            </a:pPr>
          </a:p>
          <a:p>
            <a:pPr lvl="0"/>
            <a:r>
              <a:rPr/>
              <a:t>One thing to be for something, it’s another thing to be for something and think that it’s important. I’m for getting some ice cream somewhere today, but on the list of things I need to get done, it’s not that important.</a:t>
            </a:r>
          </a:p>
        </p:txBody>
      </p:sp>
      <p:sp>
        <p:nvSpPr>
          <p:cNvPr id="4" name="Slide Number Placeholder 3"/>
          <p:cNvSpPr>
            <a:spLocks noGrp="1"/>
          </p:cNvSpPr>
          <p:nvPr>
            <p:ph type="sldNum" sz="quarter" idx="10"/>
          </p:nvPr>
        </p:nvSpPr>
        <p:spPr/>
        <p:txBody>
          <a:bodyPr/>
          <a:lstStyle/>
          <a:p>
            <a:fld id="{D61E58C3-1030-FA49-BDBD-972BA7C96F61}" type="slidenum">
              <a:rPr lang="en-US"/>
              <a:t>4</a:t>
            </a:fld>
            <a:endParaRPr lang="en-US"/>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ask people about MIP, cyclical, issues rise and fall</a:t>
            </a:r>
          </a:p>
          <a:p>
            <a:pPr lvl="0" indent="0" marL="0">
              <a:buNone/>
            </a:pPr>
          </a:p>
          <a:p>
            <a:pPr lvl="1"/>
            <a:r>
              <a:rPr/>
              <a:t>1970s, inflation, tell students to ask grandparents, terrible time</a:t>
            </a:r>
          </a:p>
          <a:p>
            <a:pPr lvl="0" indent="0" marL="0">
              <a:buNone/>
            </a:pPr>
          </a:p>
          <a:p>
            <a:pPr lvl="1"/>
            <a:r>
              <a:rPr/>
              <a:t>1990s rise in concern with health care a</a:t>
            </a:r>
          </a:p>
          <a:p>
            <a:pPr lvl="0" indent="0" marL="0">
              <a:buNone/>
            </a:pPr>
          </a:p>
          <a:p>
            <a:pPr lvl="1"/>
            <a:r>
              <a:rPr/>
              <a:t>Interspersed, bursts of environmentalism</a:t>
            </a:r>
          </a:p>
          <a:p>
            <a:pPr lvl="0" indent="0" marL="0">
              <a:buNone/>
            </a:pPr>
          </a:p>
          <a:p>
            <a:pPr lvl="2"/>
            <a:r>
              <a:rPr/>
              <a:t>1974, 1988 and then the 20002s</a:t>
            </a:r>
          </a:p>
          <a:p>
            <a:pPr lvl="0" indent="0" marL="0">
              <a:buNone/>
            </a:pPr>
          </a:p>
          <a:p>
            <a:pPr lvl="2"/>
            <a:r>
              <a:rPr/>
              <a:t>1971 Federal Ministry of the environment</a:t>
            </a:r>
          </a:p>
          <a:p>
            <a:pPr lvl="0" indent="0" marL="0">
              <a:buNone/>
            </a:pPr>
          </a:p>
          <a:p>
            <a:pPr lvl="2"/>
            <a:r>
              <a:rPr/>
              <a:t>1987 Montreal Protocol, and 1988 CEPA</a:t>
            </a:r>
          </a:p>
          <a:p>
            <a:pPr lvl="0" indent="0" marL="0">
              <a:buNone/>
            </a:pPr>
          </a:p>
          <a:p>
            <a:pPr lvl="2"/>
            <a:r>
              <a:rPr/>
              <a:t>2019 National carbon tax.</a:t>
            </a:r>
          </a:p>
          <a:p>
            <a:pPr lvl="0" indent="0" marL="0">
              <a:buNone/>
            </a:pPr>
          </a:p>
          <a:p>
            <a:pPr lvl="2"/>
            <a:r>
              <a:rPr/>
              <a:t>But concern plummeted replaced by COVID19</a:t>
            </a:r>
          </a:p>
          <a:p>
            <a:pPr lvl="0" indent="0" marL="0">
              <a:buNone/>
            </a:pPr>
          </a:p>
          <a:p>
            <a:pPr lvl="1"/>
            <a:r>
              <a:rPr/>
              <a:t>two generations of Canadian voters have been completely socialized into politics in a low inflation environment Easy to forget how it moves voters</a:t>
            </a:r>
          </a:p>
        </p:txBody>
      </p:sp>
      <p:sp>
        <p:nvSpPr>
          <p:cNvPr id="4" name="Slide Number Placeholder 3"/>
          <p:cNvSpPr>
            <a:spLocks noGrp="1"/>
          </p:cNvSpPr>
          <p:nvPr>
            <p:ph type="sldNum" sz="quarter" idx="10"/>
          </p:nvPr>
        </p:nvSpPr>
        <p:spPr/>
        <p:txBody>
          <a:bodyPr/>
          <a:lstStyle/>
          <a:p>
            <a:fld id="{D61E58C3-1030-FA49-BDBD-972BA7C96F61}" type="slidenum">
              <a:rPr lang="en-US"/>
              <a:t>6</a:t>
            </a:fld>
            <a:endParaRPr lang="en-US"/>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Rise in concern with inflation is clear.</a:t>
            </a:r>
          </a:p>
        </p:txBody>
      </p:sp>
      <p:sp>
        <p:nvSpPr>
          <p:cNvPr id="4" name="Slide Number Placeholder 3"/>
          <p:cNvSpPr>
            <a:spLocks noGrp="1"/>
          </p:cNvSpPr>
          <p:nvPr>
            <p:ph type="sldNum" sz="quarter" idx="10"/>
          </p:nvPr>
        </p:nvSpPr>
        <p:spPr/>
        <p:txBody>
          <a:bodyPr/>
          <a:lstStyle/>
          <a:p>
            <a:fld id="{D61E58C3-1030-FA49-BDBD-972BA7C96F61}" type="slidenum">
              <a:rPr lang="en-US"/>
              <a:t>7</a:t>
            </a:fld>
            <a:endParaRPr lang="en-US"/>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This has impacted support for inflation, down below 50% - note that even though the leadership of the NDP, Liberals and BQ support the carbon tax, their voters are bleeding support as much as the conservatives. So, voters themselves are receptive to opposition to the carbon tax.</a:t>
            </a:r>
          </a:p>
        </p:txBody>
      </p:sp>
      <p:sp>
        <p:nvSpPr>
          <p:cNvPr id="4" name="Slide Number Placeholder 3"/>
          <p:cNvSpPr>
            <a:spLocks noGrp="1"/>
          </p:cNvSpPr>
          <p:nvPr>
            <p:ph type="sldNum" sz="quarter" idx="10"/>
          </p:nvPr>
        </p:nvSpPr>
        <p:spPr/>
        <p:txBody>
          <a:bodyPr/>
          <a:lstStyle/>
          <a:p>
            <a:fld id="{D61E58C3-1030-FA49-BDBD-972BA7C96F61}" type="slidenum">
              <a:rPr lang="en-US"/>
              <a:t>8</a:t>
            </a:fld>
            <a:endParaRPr lang="en-US"/>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If your goal is to keep the carbon tax, you have to prevent the conservatives out.</a:t>
            </a:r>
          </a:p>
          <a:p>
            <a:pPr lvl="0" indent="0" marL="0">
              <a:buNone/>
            </a:pPr>
          </a:p>
          <a:p>
            <a:pPr lvl="0"/>
            <a:r>
              <a:rPr/>
              <a:t>possible there is an information environment problem.</a:t>
            </a:r>
          </a:p>
          <a:p>
            <a:pPr lvl="0" indent="0" marL="0">
              <a:buNone/>
            </a:pPr>
          </a:p>
          <a:p>
            <a:pPr lvl="0"/>
            <a:r>
              <a:rPr/>
              <a:t>skeptical of misinformation studies because of assumptions about facts and misinformation</a:t>
            </a:r>
          </a:p>
          <a:p>
            <a:pPr lvl="0" indent="0" marL="0">
              <a:buNone/>
            </a:pPr>
          </a:p>
          <a:p>
            <a:pPr lvl="0"/>
            <a:r>
              <a:rPr/>
              <a:t>anecdote about waterloo fluoridation, study with Andrea</a:t>
            </a:r>
          </a:p>
        </p:txBody>
      </p:sp>
      <p:sp>
        <p:nvSpPr>
          <p:cNvPr id="4" name="Slide Number Placeholder 3"/>
          <p:cNvSpPr>
            <a:spLocks noGrp="1"/>
          </p:cNvSpPr>
          <p:nvPr>
            <p:ph type="sldNum" sz="quarter" idx="10"/>
          </p:nvPr>
        </p:nvSpPr>
        <p:spPr/>
        <p:txBody>
          <a:bodyPr/>
          <a:lstStyle/>
          <a:p>
            <a:fld id="{D61E58C3-1030-FA49-BDBD-972BA7C96F61}" type="slidenum">
              <a:rPr lang="en-US"/>
              <a:t>9</a:t>
            </a:fld>
            <a:endParaRPr lang="en-US"/>
          </a:p>
        </p:txBody>
      </p:sp>
    </p:spTree>
  </p:cSld>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00BDE1-7DD1-5A49-A42F-BDB41122B229}"/>
              </a:ext>
            </a:extLst>
          </p:cNvPr>
          <p:cNvPicPr>
            <a:picLocks noChangeAspect="1"/>
          </p:cNvPicPr>
          <p:nvPr userDrawn="1"/>
        </p:nvPicPr>
        <p:blipFill>
          <a:blip r:embed="rId2"/>
          <a:src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C1C63E9-ABCF-514F-BE85-7D16E12AE73C}"/>
              </a:ext>
            </a:extLst>
          </p:cNvPr>
          <p:cNvSpPr>
            <a:spLocks noGrp="1"/>
          </p:cNvSpPr>
          <p:nvPr>
            <p:ph type="subTitle" idx="1"/>
          </p:nvPr>
        </p:nvSpPr>
        <p:spPr>
          <a:xfrm>
            <a:off x="1524000" y="3602038"/>
            <a:ext cx="9144000" cy="1655762"/>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399AABE-5187-BC46-BA1A-D8A707854415}"/>
              </a:ext>
            </a:extLst>
          </p:cNvPr>
          <p:cNvSpPr>
            <a:spLocks noGrp="1"/>
          </p:cNvSpPr>
          <p:nvPr>
            <p:ph type="ctrTitle"/>
          </p:nvPr>
        </p:nvSpPr>
        <p:spPr>
          <a:xfrm>
            <a:off x="1524000" y="1122363"/>
            <a:ext cx="9144000" cy="2387600"/>
          </a:xfrm>
        </p:spPr>
        <p:txBody>
          <a:bodyPr anchor="b"/>
          <a:lstStyle>
            <a:lvl1pPr algn="r">
              <a:defRPr sz="60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640D38DA-A94B-ED4F-BD5F-4B31265FA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BBBDC-B84C-CE44-9ED6-759F86A17BEB}"/>
              </a:ext>
            </a:extLst>
          </p:cNvPr>
          <p:cNvSpPr>
            <a:spLocks noGrp="1"/>
          </p:cNvSpPr>
          <p:nvPr>
            <p:ph type="sldNum" sz="quarter" idx="12"/>
          </p:nvPr>
        </p:nvSpPr>
        <p:spPr/>
        <p:txBody>
          <a:bodyPr/>
          <a:lstStyle/>
          <a:p>
            <a:fld id="{C9F84A86-797D-C44A-A5B6-48BCB109896C}" type="slidenum">
              <a:rPr lang="en-US" smtClean="0"/>
              <a:t>‹#›</a:t>
            </a:fld>
            <a:endParaRPr lang="en-US"/>
          </a:p>
        </p:txBody>
      </p:sp>
      <p:sp>
        <p:nvSpPr>
          <p:cNvPr id="8" name="Date Placeholder 3">
            <a:extLst>
              <a:ext uri="{FF2B5EF4-FFF2-40B4-BE49-F238E27FC236}">
                <a16:creationId xmlns:a16="http://schemas.microsoft.com/office/drawing/2014/main" id="{7C5C8182-1346-2096-FF66-66A6FFE2A181}"/>
              </a:ext>
            </a:extLst>
          </p:cNvPr>
          <p:cNvSpPr>
            <a:spLocks noGrp="1"/>
          </p:cNvSpPr>
          <p:nvPr>
            <p:ph type="dt" sz="half" idx="10"/>
          </p:nvPr>
        </p:nvSpPr>
        <p:spPr>
          <a:xfrm>
            <a:off x="7772400" y="1235075"/>
            <a:ext cx="2743200" cy="365125"/>
          </a:xfrm>
        </p:spPr>
        <p:txBody>
          <a:bodyPr/>
          <a:lstStyle>
            <a:lvl1pPr algn="r">
              <a:defRPr sz="1600">
                <a:solidFill>
                  <a:schemeClr val="bg1"/>
                </a:solidFill>
              </a:defRPr>
            </a:lvl1pPr>
          </a:lstStyle>
          <a:p>
            <a:fld id="{BE67BB5A-DDB1-A643-84F0-EC25BC0C32A2}" type="datetime4">
              <a:rPr lang="en-CA" smtClean="0"/>
              <a:t>March 21, 2024</a:t>
            </a:fld>
            <a:endParaRPr lang="en-US" dirty="0"/>
          </a:p>
        </p:txBody>
      </p:sp>
      <p:pic>
        <p:nvPicPr>
          <p:cNvPr id="9" name="Picture 8" descr="A close up of words&#10;&#10;Description automatically generated">
            <a:extLst>
              <a:ext uri="{FF2B5EF4-FFF2-40B4-BE49-F238E27FC236}">
                <a16:creationId xmlns:a16="http://schemas.microsoft.com/office/drawing/2014/main" id="{3A6094DC-1C07-F89F-2AEA-638292D645CB}"/>
              </a:ext>
            </a:extLst>
          </p:cNvPr>
          <p:cNvPicPr>
            <a:picLocks noChangeAspect="1"/>
          </p:cNvPicPr>
          <p:nvPr userDrawn="1"/>
        </p:nvPicPr>
        <p:blipFill>
          <a:blip r:embed="rId3"/>
          <a:stretch>
            <a:fillRect/>
          </a:stretch>
        </p:blipFill>
        <p:spPr>
          <a:xfrm>
            <a:off x="7243398" y="5896708"/>
            <a:ext cx="4948602" cy="824767"/>
          </a:xfrm>
          <a:prstGeom prst="rect">
            <a:avLst/>
          </a:prstGeom>
        </p:spPr>
      </p:pic>
    </p:spTree>
    <p:extLst>
      <p:ext uri="{BB962C8B-B14F-4D97-AF65-F5344CB8AC3E}">
        <p14:creationId xmlns:p14="http://schemas.microsoft.com/office/powerpoint/2010/main" val="2956016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B5C9-1307-BA42-ABA2-0BC069CD8E7F}"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B5C9-1307-BA42-ABA2-0BC069CD8E7F}"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EA1CF2-5E6C-BF4A-B9D3-B02F4544598A}"/>
              </a:ext>
            </a:extLst>
          </p:cNvPr>
          <p:cNvSpPr/>
          <p:nvPr userDrawn="1"/>
        </p:nvSpPr>
        <p:spPr>
          <a:xfrm>
            <a:off x="0" y="0"/>
            <a:ext cx="12192000" cy="857956"/>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Title 1">
            <a:extLst>
              <a:ext uri="{FF2B5EF4-FFF2-40B4-BE49-F238E27FC236}">
                <a16:creationId xmlns:a16="http://schemas.microsoft.com/office/drawing/2014/main" id="{8459B606-1C74-754E-A048-32F79ED2CAC1}"/>
              </a:ext>
            </a:extLst>
          </p:cNvPr>
          <p:cNvSpPr>
            <a:spLocks noGrp="1"/>
          </p:cNvSpPr>
          <p:nvPr>
            <p:ph type="title"/>
          </p:nvPr>
        </p:nvSpPr>
        <p:spPr>
          <a:xfrm>
            <a:off x="838200" y="-96307"/>
            <a:ext cx="10515600" cy="1100160"/>
          </a:xfrm>
        </p:spPr>
        <p:txBody>
          <a:bodyPr/>
          <a:lstStyle>
            <a:lvl1pPr>
              <a:defRPr>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1C33D443-29A2-894A-BB1D-A7D6C5EDC3E6}"/>
              </a:ext>
            </a:extLst>
          </p:cNvPr>
          <p:cNvSpPr>
            <a:spLocks noGrp="1"/>
          </p:cNvSpPr>
          <p:nvPr>
            <p:ph type="dt" sz="half" idx="10"/>
          </p:nvPr>
        </p:nvSpPr>
        <p:spPr/>
        <p:txBody>
          <a:bodyPr/>
          <a:lstStyle/>
          <a:p>
            <a:fld id="{CAB273C9-199E-BA46-938B-5035F96AADEB}" type="datetime4">
              <a:rPr lang="en-CA" smtClean="0"/>
              <a:t>March 21, 2024</a:t>
            </a:fld>
            <a:endParaRPr lang="en-US"/>
          </a:p>
        </p:txBody>
      </p:sp>
      <p:sp>
        <p:nvSpPr>
          <p:cNvPr id="5" name="Footer Placeholder 4">
            <a:extLst>
              <a:ext uri="{FF2B5EF4-FFF2-40B4-BE49-F238E27FC236}">
                <a16:creationId xmlns:a16="http://schemas.microsoft.com/office/drawing/2014/main" id="{1BB163EE-C49C-9F40-A9E0-EFAB3C6231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2CCB7A-8913-E449-8EAD-A285EB1A65D7}"/>
              </a:ext>
            </a:extLst>
          </p:cNvPr>
          <p:cNvSpPr>
            <a:spLocks noGrp="1"/>
          </p:cNvSpPr>
          <p:nvPr>
            <p:ph type="sldNum" sz="quarter" idx="12"/>
          </p:nvPr>
        </p:nvSpPr>
        <p:spPr/>
        <p:txBody>
          <a:bodyPr/>
          <a:lstStyle/>
          <a:p>
            <a:fld id="{C9F84A86-797D-C44A-A5B6-48BCB109896C}" type="slidenum">
              <a:rPr lang="en-US" smtClean="0"/>
              <a:t>‹#›</a:t>
            </a:fld>
            <a:endParaRPr lang="en-US"/>
          </a:p>
        </p:txBody>
      </p:sp>
      <p:sp>
        <p:nvSpPr>
          <p:cNvPr id="8" name="Rectangle 7">
            <a:extLst>
              <a:ext uri="{FF2B5EF4-FFF2-40B4-BE49-F238E27FC236}">
                <a16:creationId xmlns:a16="http://schemas.microsoft.com/office/drawing/2014/main" id="{4852EC97-E12E-934F-92CF-474787A95387}"/>
              </a:ext>
            </a:extLst>
          </p:cNvPr>
          <p:cNvSpPr/>
          <p:nvPr userDrawn="1"/>
        </p:nvSpPr>
        <p:spPr>
          <a:xfrm>
            <a:off x="0" y="6773333"/>
            <a:ext cx="12192000" cy="84667"/>
          </a:xfrm>
          <a:prstGeom prst="rect">
            <a:avLst/>
          </a:prstGeom>
          <a:solidFill>
            <a:srgbClr val="F3A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words&#10;&#10;Description automatically generated">
            <a:extLst>
              <a:ext uri="{FF2B5EF4-FFF2-40B4-BE49-F238E27FC236}">
                <a16:creationId xmlns:a16="http://schemas.microsoft.com/office/drawing/2014/main" id="{006FAFB3-4061-F59E-D72E-83A8199A1BDE}"/>
              </a:ext>
            </a:extLst>
          </p:cNvPr>
          <p:cNvPicPr>
            <a:picLocks noChangeAspect="1"/>
          </p:cNvPicPr>
          <p:nvPr userDrawn="1"/>
        </p:nvPicPr>
        <p:blipFill>
          <a:blip r:embed="rId2"/>
          <a:stretch>
            <a:fillRect/>
          </a:stretch>
        </p:blipFill>
        <p:spPr>
          <a:xfrm>
            <a:off x="8074152" y="6223102"/>
            <a:ext cx="3273788" cy="545631"/>
          </a:xfrm>
          <a:prstGeom prst="rect">
            <a:avLst/>
          </a:prstGeom>
        </p:spPr>
      </p:pic>
      <p:sp>
        <p:nvSpPr>
          <p:cNvPr id="14" name="Content Placeholder 2">
            <a:extLst>
              <a:ext uri="{FF2B5EF4-FFF2-40B4-BE49-F238E27FC236}">
                <a16:creationId xmlns:a16="http://schemas.microsoft.com/office/drawing/2014/main" id="{EDDA522F-A7C7-28B1-BA8A-B6DD05466736}"/>
              </a:ext>
            </a:extLst>
          </p:cNvPr>
          <p:cNvSpPr>
            <a:spLocks noGrp="1"/>
          </p:cNvSpPr>
          <p:nvPr>
            <p:ph idx="1"/>
          </p:nvPr>
        </p:nvSpPr>
        <p:spPr>
          <a:xfrm>
            <a:off x="838200" y="1222147"/>
            <a:ext cx="9278112" cy="449892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039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5240-2DF5-914D-999D-2681D1D726C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D34B95C-39C6-014A-A233-6FFE5A9D82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3DD3A40-DF0E-6E4C-B68C-661C885F59B7}"/>
              </a:ext>
            </a:extLst>
          </p:cNvPr>
          <p:cNvSpPr>
            <a:spLocks noGrp="1"/>
          </p:cNvSpPr>
          <p:nvPr>
            <p:ph type="dt" sz="half" idx="10"/>
          </p:nvPr>
        </p:nvSpPr>
        <p:spPr/>
        <p:txBody>
          <a:bodyPr/>
          <a:lstStyle/>
          <a:p>
            <a:fld id="{9268AFF6-DD8F-2845-8CEC-54D587836D70}" type="datetime4">
              <a:rPr lang="en-CA" smtClean="0"/>
              <a:t>March 21, 2024</a:t>
            </a:fld>
            <a:endParaRPr lang="en-US"/>
          </a:p>
        </p:txBody>
      </p:sp>
      <p:sp>
        <p:nvSpPr>
          <p:cNvPr id="5" name="Footer Placeholder 4">
            <a:extLst>
              <a:ext uri="{FF2B5EF4-FFF2-40B4-BE49-F238E27FC236}">
                <a16:creationId xmlns:a16="http://schemas.microsoft.com/office/drawing/2014/main" id="{7B373BF2-DD69-DC4D-8D61-A03FE9078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8AD4A-7886-D74F-A2F4-50B8B1118204}"/>
              </a:ext>
            </a:extLst>
          </p:cNvPr>
          <p:cNvSpPr>
            <a:spLocks noGrp="1"/>
          </p:cNvSpPr>
          <p:nvPr>
            <p:ph type="sldNum" sz="quarter" idx="12"/>
          </p:nvPr>
        </p:nvSpPr>
        <p:spPr/>
        <p:txBody>
          <a:bodyPr/>
          <a:lstStyle/>
          <a:p>
            <a:fld id="{C9F84A86-797D-C44A-A5B6-48BCB109896C}" type="slidenum">
              <a:rPr lang="en-US" smtClean="0"/>
              <a:t>‹#›</a:t>
            </a:fld>
            <a:endParaRPr lang="en-US"/>
          </a:p>
        </p:txBody>
      </p:sp>
      <p:sp>
        <p:nvSpPr>
          <p:cNvPr id="7" name="Rectangle 6">
            <a:extLst>
              <a:ext uri="{FF2B5EF4-FFF2-40B4-BE49-F238E27FC236}">
                <a16:creationId xmlns:a16="http://schemas.microsoft.com/office/drawing/2014/main" id="{B7834394-2566-884F-B7AB-46C94DCDECD2}"/>
              </a:ext>
            </a:extLst>
          </p:cNvPr>
          <p:cNvSpPr/>
          <p:nvPr userDrawn="1"/>
        </p:nvSpPr>
        <p:spPr>
          <a:xfrm>
            <a:off x="0" y="0"/>
            <a:ext cx="12192000" cy="857956"/>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 name="Rectangle 8">
            <a:extLst>
              <a:ext uri="{FF2B5EF4-FFF2-40B4-BE49-F238E27FC236}">
                <a16:creationId xmlns:a16="http://schemas.microsoft.com/office/drawing/2014/main" id="{6E834FE3-3289-0847-94B9-432679995F32}"/>
              </a:ext>
            </a:extLst>
          </p:cNvPr>
          <p:cNvSpPr/>
          <p:nvPr userDrawn="1"/>
        </p:nvSpPr>
        <p:spPr>
          <a:xfrm>
            <a:off x="0" y="6773333"/>
            <a:ext cx="12192000" cy="84667"/>
          </a:xfrm>
          <a:prstGeom prst="rect">
            <a:avLst/>
          </a:prstGeom>
          <a:solidFill>
            <a:srgbClr val="F3A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81F290B-6976-D846-BBE2-B103965F37A0}"/>
              </a:ext>
            </a:extLst>
          </p:cNvPr>
          <p:cNvSpPr txBox="1">
            <a:spLocks/>
          </p:cNvSpPr>
          <p:nvPr userDrawn="1"/>
        </p:nvSpPr>
        <p:spPr>
          <a:xfrm>
            <a:off x="838200" y="-96307"/>
            <a:ext cx="10515600" cy="1100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Click to edit Master title style</a:t>
            </a:r>
          </a:p>
        </p:txBody>
      </p:sp>
      <p:pic>
        <p:nvPicPr>
          <p:cNvPr id="12" name="Picture 11" descr="A close up of words&#10;&#10;Description automatically generated">
            <a:extLst>
              <a:ext uri="{FF2B5EF4-FFF2-40B4-BE49-F238E27FC236}">
                <a16:creationId xmlns:a16="http://schemas.microsoft.com/office/drawing/2014/main" id="{194E17DB-E2EC-45F8-40C9-6E4BA1679FEC}"/>
              </a:ext>
            </a:extLst>
          </p:cNvPr>
          <p:cNvPicPr>
            <a:picLocks noChangeAspect="1"/>
          </p:cNvPicPr>
          <p:nvPr userDrawn="1"/>
        </p:nvPicPr>
        <p:blipFill>
          <a:blip r:embed="rId2"/>
          <a:stretch>
            <a:fillRect/>
          </a:stretch>
        </p:blipFill>
        <p:spPr>
          <a:xfrm>
            <a:off x="7982712" y="6207943"/>
            <a:ext cx="3364738" cy="560790"/>
          </a:xfrm>
          <a:prstGeom prst="rect">
            <a:avLst/>
          </a:prstGeom>
        </p:spPr>
      </p:pic>
    </p:spTree>
    <p:extLst>
      <p:ext uri="{BB962C8B-B14F-4D97-AF65-F5344CB8AC3E}">
        <p14:creationId xmlns:p14="http://schemas.microsoft.com/office/powerpoint/2010/main" val="45239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1463D0-91CC-0140-B596-4BA6D87A8CC5}"/>
              </a:ext>
            </a:extLst>
          </p:cNvPr>
          <p:cNvSpPr/>
          <p:nvPr userDrawn="1"/>
        </p:nvSpPr>
        <p:spPr>
          <a:xfrm>
            <a:off x="0" y="0"/>
            <a:ext cx="12192000" cy="857956"/>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Title 1">
            <a:extLst>
              <a:ext uri="{FF2B5EF4-FFF2-40B4-BE49-F238E27FC236}">
                <a16:creationId xmlns:a16="http://schemas.microsoft.com/office/drawing/2014/main" id="{30EADE40-9A39-F544-8795-87E9FF6F6D86}"/>
              </a:ext>
            </a:extLst>
          </p:cNvPr>
          <p:cNvSpPr>
            <a:spLocks noGrp="1"/>
          </p:cNvSpPr>
          <p:nvPr>
            <p:ph type="title"/>
          </p:nvPr>
        </p:nvSpPr>
        <p:spPr>
          <a:xfrm>
            <a:off x="838200" y="-96307"/>
            <a:ext cx="10515600" cy="1022327"/>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70E9355-3AF2-8F4D-98BA-DC0DABF190DA}"/>
              </a:ext>
            </a:extLst>
          </p:cNvPr>
          <p:cNvSpPr>
            <a:spLocks noGrp="1"/>
          </p:cNvSpPr>
          <p:nvPr>
            <p:ph sz="half" idx="1"/>
          </p:nvPr>
        </p:nvSpPr>
        <p:spPr>
          <a:xfrm>
            <a:off x="838200" y="1105407"/>
            <a:ext cx="5181600" cy="5071556"/>
          </a:xfrm>
          <a:prstGeom prst="rect">
            <a:avLst/>
          </a:prstGeo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F9217ED-3B0F-2E4C-B201-4E65A31C9144}"/>
              </a:ext>
            </a:extLst>
          </p:cNvPr>
          <p:cNvSpPr>
            <a:spLocks noGrp="1"/>
          </p:cNvSpPr>
          <p:nvPr>
            <p:ph sz="half" idx="2"/>
          </p:nvPr>
        </p:nvSpPr>
        <p:spPr>
          <a:xfrm>
            <a:off x="6172200" y="1105407"/>
            <a:ext cx="5181600" cy="5071556"/>
          </a:xfrm>
          <a:prstGeom prst="rect">
            <a:avLst/>
          </a:prstGeo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1E0E084-E761-7E49-A156-F88354E0FAFB}"/>
              </a:ext>
            </a:extLst>
          </p:cNvPr>
          <p:cNvSpPr>
            <a:spLocks noGrp="1"/>
          </p:cNvSpPr>
          <p:nvPr>
            <p:ph type="dt" sz="half" idx="10"/>
          </p:nvPr>
        </p:nvSpPr>
        <p:spPr/>
        <p:txBody>
          <a:bodyPr/>
          <a:lstStyle/>
          <a:p>
            <a:fld id="{C6F7374B-EE4B-C943-8E4E-25E093982299}" type="datetime4">
              <a:rPr lang="en-CA" smtClean="0"/>
              <a:t>March 21, 2024</a:t>
            </a:fld>
            <a:endParaRPr lang="en-US"/>
          </a:p>
        </p:txBody>
      </p:sp>
      <p:sp>
        <p:nvSpPr>
          <p:cNvPr id="6" name="Footer Placeholder 5">
            <a:extLst>
              <a:ext uri="{FF2B5EF4-FFF2-40B4-BE49-F238E27FC236}">
                <a16:creationId xmlns:a16="http://schemas.microsoft.com/office/drawing/2014/main" id="{7D765BF7-7D2A-3C49-B5B6-E5F81C10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349C7-1398-7E4F-9614-CAFA5901615C}"/>
              </a:ext>
            </a:extLst>
          </p:cNvPr>
          <p:cNvSpPr>
            <a:spLocks noGrp="1"/>
          </p:cNvSpPr>
          <p:nvPr>
            <p:ph type="sldNum" sz="quarter" idx="12"/>
          </p:nvPr>
        </p:nvSpPr>
        <p:spPr/>
        <p:txBody>
          <a:bodyPr/>
          <a:lstStyle/>
          <a:p>
            <a:fld id="{C9F84A86-797D-C44A-A5B6-48BCB109896C}" type="slidenum">
              <a:rPr lang="en-US" smtClean="0"/>
              <a:t>‹#›</a:t>
            </a:fld>
            <a:endParaRPr lang="en-US"/>
          </a:p>
        </p:txBody>
      </p:sp>
      <p:sp>
        <p:nvSpPr>
          <p:cNvPr id="10" name="Rectangle 9">
            <a:extLst>
              <a:ext uri="{FF2B5EF4-FFF2-40B4-BE49-F238E27FC236}">
                <a16:creationId xmlns:a16="http://schemas.microsoft.com/office/drawing/2014/main" id="{EB23E945-58D7-EF4E-AF97-42AA2D32C155}"/>
              </a:ext>
            </a:extLst>
          </p:cNvPr>
          <p:cNvSpPr/>
          <p:nvPr userDrawn="1"/>
        </p:nvSpPr>
        <p:spPr>
          <a:xfrm>
            <a:off x="0" y="6773333"/>
            <a:ext cx="12192000" cy="84667"/>
          </a:xfrm>
          <a:prstGeom prst="rect">
            <a:avLst/>
          </a:prstGeom>
          <a:solidFill>
            <a:srgbClr val="F3A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words&#10;&#10;Description automatically generated">
            <a:extLst>
              <a:ext uri="{FF2B5EF4-FFF2-40B4-BE49-F238E27FC236}">
                <a16:creationId xmlns:a16="http://schemas.microsoft.com/office/drawing/2014/main" id="{E881957C-FA82-5051-AE29-09800A345C1E}"/>
              </a:ext>
            </a:extLst>
          </p:cNvPr>
          <p:cNvPicPr>
            <a:picLocks noChangeAspect="1"/>
          </p:cNvPicPr>
          <p:nvPr userDrawn="1"/>
        </p:nvPicPr>
        <p:blipFill>
          <a:blip r:embed="rId2"/>
          <a:stretch>
            <a:fillRect/>
          </a:stretch>
        </p:blipFill>
        <p:spPr>
          <a:xfrm>
            <a:off x="8074152" y="6210158"/>
            <a:ext cx="3351450" cy="558575"/>
          </a:xfrm>
          <a:prstGeom prst="rect">
            <a:avLst/>
          </a:prstGeom>
        </p:spPr>
      </p:pic>
    </p:spTree>
    <p:extLst>
      <p:ext uri="{BB962C8B-B14F-4D97-AF65-F5344CB8AC3E}">
        <p14:creationId xmlns:p14="http://schemas.microsoft.com/office/powerpoint/2010/main" val="59672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A68D46-5B10-4A49-8D02-973716979FA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3E2C54-3D04-A446-BAC7-BEEA92E6CFB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A7FFE3-2A66-F247-AE3D-3A94E49F9D9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32F63E-4F20-F64F-AA6B-02EC9E6F37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A63378-B6E0-2D47-951F-7319B48B1FE3}"/>
              </a:ext>
            </a:extLst>
          </p:cNvPr>
          <p:cNvSpPr>
            <a:spLocks noGrp="1"/>
          </p:cNvSpPr>
          <p:nvPr>
            <p:ph type="dt" sz="half" idx="10"/>
          </p:nvPr>
        </p:nvSpPr>
        <p:spPr/>
        <p:txBody>
          <a:bodyPr/>
          <a:lstStyle/>
          <a:p>
            <a:fld id="{B75BEB8F-13FC-4041-AAB1-B091A1754206}" type="datetime4">
              <a:rPr lang="en-CA" smtClean="0"/>
              <a:t>March 21, 2024</a:t>
            </a:fld>
            <a:endParaRPr lang="en-US"/>
          </a:p>
        </p:txBody>
      </p:sp>
      <p:sp>
        <p:nvSpPr>
          <p:cNvPr id="8" name="Footer Placeholder 7">
            <a:extLst>
              <a:ext uri="{FF2B5EF4-FFF2-40B4-BE49-F238E27FC236}">
                <a16:creationId xmlns:a16="http://schemas.microsoft.com/office/drawing/2014/main" id="{0789D2B2-4A54-8245-96AA-0E0F365EF89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90A927A-B0D6-B047-9A74-4F59A8743139}"/>
              </a:ext>
            </a:extLst>
          </p:cNvPr>
          <p:cNvSpPr>
            <a:spLocks noGrp="1"/>
          </p:cNvSpPr>
          <p:nvPr>
            <p:ph type="sldNum" sz="quarter" idx="12"/>
          </p:nvPr>
        </p:nvSpPr>
        <p:spPr/>
        <p:txBody>
          <a:bodyPr/>
          <a:lstStyle/>
          <a:p>
            <a:fld id="{C9F84A86-797D-C44A-A5B6-48BCB109896C}" type="slidenum">
              <a:rPr lang="en-US" smtClean="0"/>
              <a:t>‹#›</a:t>
            </a:fld>
            <a:endParaRPr lang="en-US"/>
          </a:p>
        </p:txBody>
      </p:sp>
      <p:sp>
        <p:nvSpPr>
          <p:cNvPr id="10" name="Rectangle 9">
            <a:extLst>
              <a:ext uri="{FF2B5EF4-FFF2-40B4-BE49-F238E27FC236}">
                <a16:creationId xmlns:a16="http://schemas.microsoft.com/office/drawing/2014/main" id="{85E84735-C948-9F42-807F-27EE7A8C5DA5}"/>
              </a:ext>
            </a:extLst>
          </p:cNvPr>
          <p:cNvSpPr/>
          <p:nvPr userDrawn="1"/>
        </p:nvSpPr>
        <p:spPr>
          <a:xfrm>
            <a:off x="0" y="0"/>
            <a:ext cx="12192000" cy="857956"/>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1" name="Title 1">
            <a:extLst>
              <a:ext uri="{FF2B5EF4-FFF2-40B4-BE49-F238E27FC236}">
                <a16:creationId xmlns:a16="http://schemas.microsoft.com/office/drawing/2014/main" id="{EDA0AE07-1840-E344-AF4D-1C3502D84E04}"/>
              </a:ext>
            </a:extLst>
          </p:cNvPr>
          <p:cNvSpPr txBox="1">
            <a:spLocks/>
          </p:cNvSpPr>
          <p:nvPr userDrawn="1"/>
        </p:nvSpPr>
        <p:spPr>
          <a:xfrm>
            <a:off x="838200" y="-96307"/>
            <a:ext cx="10515600" cy="1100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
        <p:nvSpPr>
          <p:cNvPr id="13" name="Rectangle 12">
            <a:extLst>
              <a:ext uri="{FF2B5EF4-FFF2-40B4-BE49-F238E27FC236}">
                <a16:creationId xmlns:a16="http://schemas.microsoft.com/office/drawing/2014/main" id="{91717978-FFBF-6E4A-A727-28572F4BDAF9}"/>
              </a:ext>
            </a:extLst>
          </p:cNvPr>
          <p:cNvSpPr/>
          <p:nvPr userDrawn="1"/>
        </p:nvSpPr>
        <p:spPr>
          <a:xfrm>
            <a:off x="0" y="6773333"/>
            <a:ext cx="12192000" cy="84667"/>
          </a:xfrm>
          <a:prstGeom prst="rect">
            <a:avLst/>
          </a:prstGeom>
          <a:solidFill>
            <a:srgbClr val="F3A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words&#10;&#10;Description automatically generated">
            <a:extLst>
              <a:ext uri="{FF2B5EF4-FFF2-40B4-BE49-F238E27FC236}">
                <a16:creationId xmlns:a16="http://schemas.microsoft.com/office/drawing/2014/main" id="{707FE89A-BA3D-BD23-37C3-42337841BD9F}"/>
              </a:ext>
            </a:extLst>
          </p:cNvPr>
          <p:cNvPicPr>
            <a:picLocks noChangeAspect="1"/>
          </p:cNvPicPr>
          <p:nvPr userDrawn="1"/>
        </p:nvPicPr>
        <p:blipFill>
          <a:blip r:embed="rId2"/>
          <a:stretch>
            <a:fillRect/>
          </a:stretch>
        </p:blipFill>
        <p:spPr>
          <a:xfrm>
            <a:off x="8028432" y="6215563"/>
            <a:ext cx="3319018" cy="553170"/>
          </a:xfrm>
          <a:prstGeom prst="rect">
            <a:avLst/>
          </a:prstGeom>
        </p:spPr>
      </p:pic>
    </p:spTree>
    <p:extLst>
      <p:ext uri="{BB962C8B-B14F-4D97-AF65-F5344CB8AC3E}">
        <p14:creationId xmlns:p14="http://schemas.microsoft.com/office/powerpoint/2010/main" val="218736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CC69D-6296-3845-9B2D-9170DCD00442}"/>
              </a:ext>
            </a:extLst>
          </p:cNvPr>
          <p:cNvSpPr>
            <a:spLocks noGrp="1"/>
          </p:cNvSpPr>
          <p:nvPr>
            <p:ph type="dt" sz="half" idx="10"/>
          </p:nvPr>
        </p:nvSpPr>
        <p:spPr/>
        <p:txBody>
          <a:bodyPr/>
          <a:lstStyle/>
          <a:p>
            <a:fld id="{57CF2EAC-5EAE-7D46-824C-9F08CB482AD3}" type="datetime4">
              <a:rPr lang="en-CA" smtClean="0"/>
              <a:t>March 21, 2024</a:t>
            </a:fld>
            <a:endParaRPr lang="en-US"/>
          </a:p>
        </p:txBody>
      </p:sp>
      <p:sp>
        <p:nvSpPr>
          <p:cNvPr id="3" name="Footer Placeholder 2">
            <a:extLst>
              <a:ext uri="{FF2B5EF4-FFF2-40B4-BE49-F238E27FC236}">
                <a16:creationId xmlns:a16="http://schemas.microsoft.com/office/drawing/2014/main" id="{6F023EF7-577D-054C-935D-DF81130BFD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41DE69-BA8F-2B4F-B4E7-22CED459AA34}"/>
              </a:ext>
            </a:extLst>
          </p:cNvPr>
          <p:cNvSpPr>
            <a:spLocks noGrp="1"/>
          </p:cNvSpPr>
          <p:nvPr>
            <p:ph type="sldNum" sz="quarter" idx="12"/>
          </p:nvPr>
        </p:nvSpPr>
        <p:spPr/>
        <p:txBody>
          <a:bodyPr/>
          <a:lstStyle/>
          <a:p>
            <a:fld id="{C9F84A86-797D-C44A-A5B6-48BCB109896C}" type="slidenum">
              <a:rPr lang="en-US" smtClean="0"/>
              <a:t>‹#›</a:t>
            </a:fld>
            <a:endParaRPr lang="en-US"/>
          </a:p>
        </p:txBody>
      </p:sp>
    </p:spTree>
    <p:extLst>
      <p:ext uri="{BB962C8B-B14F-4D97-AF65-F5344CB8AC3E}">
        <p14:creationId xmlns:p14="http://schemas.microsoft.com/office/powerpoint/2010/main" val="314241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8479-F86E-8044-BECD-F767DB5C7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8DE145-0C79-0F43-A223-545D931578F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F6EB88-7B68-014C-B0AB-EBBD5BC13E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C37520-73EC-D24B-9886-3B08B40BA3DF}"/>
              </a:ext>
            </a:extLst>
          </p:cNvPr>
          <p:cNvSpPr>
            <a:spLocks noGrp="1"/>
          </p:cNvSpPr>
          <p:nvPr>
            <p:ph type="dt" sz="half" idx="10"/>
          </p:nvPr>
        </p:nvSpPr>
        <p:spPr/>
        <p:txBody>
          <a:bodyPr/>
          <a:lstStyle/>
          <a:p>
            <a:fld id="{FFFD4E29-B884-4642-AF0A-B01B343958B8}" type="datetime4">
              <a:rPr lang="en-CA" smtClean="0"/>
              <a:t>March 21, 2024</a:t>
            </a:fld>
            <a:endParaRPr lang="en-US"/>
          </a:p>
        </p:txBody>
      </p:sp>
      <p:sp>
        <p:nvSpPr>
          <p:cNvPr id="6" name="Footer Placeholder 5">
            <a:extLst>
              <a:ext uri="{FF2B5EF4-FFF2-40B4-BE49-F238E27FC236}">
                <a16:creationId xmlns:a16="http://schemas.microsoft.com/office/drawing/2014/main" id="{B7CD45A4-1027-724B-A478-EEA1263C6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58D7-2925-034F-A77F-640AB9B96C76}"/>
              </a:ext>
            </a:extLst>
          </p:cNvPr>
          <p:cNvSpPr>
            <a:spLocks noGrp="1"/>
          </p:cNvSpPr>
          <p:nvPr>
            <p:ph type="sldNum" sz="quarter" idx="12"/>
          </p:nvPr>
        </p:nvSpPr>
        <p:spPr/>
        <p:txBody>
          <a:bodyPr/>
          <a:lstStyle/>
          <a:p>
            <a:fld id="{C9F84A86-797D-C44A-A5B6-48BCB109896C}" type="slidenum">
              <a:rPr lang="en-US" smtClean="0"/>
              <a:t>‹#›</a:t>
            </a:fld>
            <a:endParaRPr lang="en-US"/>
          </a:p>
        </p:txBody>
      </p:sp>
    </p:spTree>
    <p:extLst>
      <p:ext uri="{BB962C8B-B14F-4D97-AF65-F5344CB8AC3E}">
        <p14:creationId xmlns:p14="http://schemas.microsoft.com/office/powerpoint/2010/main" val="354497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theme/theme1.xml" Type="http://schemas.openxmlformats.org/officeDocument/2006/relationships/theme" /><Relationship Id="rId3" Target="../slideLayouts/slideLayout3.xml" Type="http://schemas.openxmlformats.org/officeDocument/2006/relationships/slideLayout" /><Relationship Id="rId7" Target="../slideLayouts/slideLayout7.xml" Type="http://schemas.openxmlformats.org/officeDocument/2006/relationships/slideLayout"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5" Target="../slideLayouts/slideLayout5.xml" Type="http://schemas.openxmlformats.org/officeDocument/2006/relationships/slideLayout" /><Relationship Id="rId4" Target="../slideLayouts/slideLayout4.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84BBD1-0833-824A-A1CB-119F7CF938B1}"/>
              </a:ext>
            </a:extLst>
          </p:cNvPr>
          <p:cNvSpPr>
            <a:spLocks noGrp="1"/>
          </p:cNvSpPr>
          <p:nvPr>
            <p:ph type="title"/>
          </p:nvPr>
        </p:nvSpPr>
        <p:spPr>
          <a:xfrm>
            <a:off x="838200" y="365125"/>
            <a:ext cx="10515600" cy="1325563"/>
          </a:xfrm>
          <a:prstGeom prst="rect">
            <a:avLst/>
          </a:prstGeom>
        </p:spPr>
        <p:txBody>
          <a:bodyPr anchor="ctr" bIns="45720" lIns="91440" rIns="91440" rtlCol="0" tIns="45720" vert="horz">
            <a:normAutofit/>
          </a:bodyPr>
          <a:lstStyle/>
          <a:p>
            <a:r>
              <a:rPr dirty="0" lang="en-US"/>
              <a:t>Click to edit Master title style</a:t>
            </a:r>
          </a:p>
        </p:txBody>
      </p:sp>
      <p:sp>
        <p:nvSpPr>
          <p:cNvPr id="4" name="Date Placeholder 3">
            <a:extLst>
              <a:ext uri="{FF2B5EF4-FFF2-40B4-BE49-F238E27FC236}">
                <a16:creationId xmlns:a16="http://schemas.microsoft.com/office/drawing/2014/main" id="{31287A58-E08F-8F44-B03E-533CBEACDC7A}"/>
              </a:ext>
            </a:extLst>
          </p:cNvPr>
          <p:cNvSpPr>
            <a:spLocks noGrp="1"/>
          </p:cNvSpPr>
          <p:nvPr>
            <p:ph idx="2" sz="half" type="dt"/>
          </p:nvPr>
        </p:nvSpPr>
        <p:spPr>
          <a:xfrm>
            <a:off x="838200" y="6356350"/>
            <a:ext cx="2743200" cy="365125"/>
          </a:xfrm>
          <a:prstGeom prst="rect">
            <a:avLst/>
          </a:prstGeom>
        </p:spPr>
        <p:txBody>
          <a:bodyPr anchor="ctr" bIns="45720" lIns="91440" rIns="91440" rtlCol="0" tIns="45720" vert="horz"/>
          <a:lstStyle>
            <a:lvl1pPr algn="l">
              <a:defRPr sz="1200">
                <a:solidFill>
                  <a:schemeClr val="tx1">
                    <a:tint val="75000"/>
                  </a:schemeClr>
                </a:solidFill>
              </a:defRPr>
            </a:lvl1pPr>
          </a:lstStyle>
          <a:p>
            <a:fld id="{32285774-A6AE-224D-BF63-CA4EDF2231AF}" type="datetime4">
              <a:rPr lang="en-CA" smtClean="0"/>
              <a:t>March 21, 2024</a:t>
            </a:fld>
            <a:endParaRPr lang="en-US"/>
          </a:p>
        </p:txBody>
      </p:sp>
      <p:sp>
        <p:nvSpPr>
          <p:cNvPr id="5" name="Footer Placeholder 4">
            <a:extLst>
              <a:ext uri="{FF2B5EF4-FFF2-40B4-BE49-F238E27FC236}">
                <a16:creationId xmlns:a16="http://schemas.microsoft.com/office/drawing/2014/main" id="{723B7B1F-39A1-644A-B1C7-CEF05A944AE3}"/>
              </a:ext>
            </a:extLst>
          </p:cNvPr>
          <p:cNvSpPr>
            <a:spLocks noGrp="1"/>
          </p:cNvSpPr>
          <p:nvPr>
            <p:ph idx="3" sz="quarter" type="ftr"/>
          </p:nvPr>
        </p:nvSpPr>
        <p:spPr>
          <a:xfrm>
            <a:off x="4038600" y="6356350"/>
            <a:ext cx="4114800" cy="365125"/>
          </a:xfrm>
          <a:prstGeom prst="rect">
            <a:avLst/>
          </a:prstGeom>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62D2FB-3EDE-D746-8FD5-6348B7DFB5AF}"/>
              </a:ext>
            </a:extLst>
          </p:cNvPr>
          <p:cNvSpPr>
            <a:spLocks noGrp="1"/>
          </p:cNvSpPr>
          <p:nvPr>
            <p:ph idx="4" sz="quarter" type="sldNum"/>
          </p:nvPr>
        </p:nvSpPr>
        <p:spPr>
          <a:xfrm>
            <a:off x="8610600" y="6356350"/>
            <a:ext cx="2743200" cy="365125"/>
          </a:xfrm>
          <a:prstGeom prst="rect">
            <a:avLst/>
          </a:prstGeom>
        </p:spPr>
        <p:txBody>
          <a:bodyPr anchor="ctr" bIns="45720" lIns="91440" rIns="91440" rtlCol="0" tIns="45720" vert="horz"/>
          <a:lstStyle>
            <a:lvl1pPr algn="r">
              <a:defRPr sz="1200">
                <a:solidFill>
                  <a:schemeClr val="tx1">
                    <a:tint val="75000"/>
                  </a:schemeClr>
                </a:solidFill>
              </a:defRPr>
            </a:lvl1pPr>
          </a:lstStyle>
          <a:p>
            <a:fld id="{C9F84A86-797D-C44A-A5B6-48BCB109896C}" type="slidenum">
              <a:rPr lang="en-US" smtClean="0"/>
              <a:t>‹#›</a:t>
            </a:fld>
            <a:endParaRPr lang="en-US"/>
          </a:p>
        </p:txBody>
      </p:sp>
    </p:spTree>
    <p:extLst>
      <p:ext uri="{BB962C8B-B14F-4D97-AF65-F5344CB8AC3E}">
        <p14:creationId xmlns:p14="http://schemas.microsoft.com/office/powerpoint/2010/main" val="2051472602"/>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5" r:id="rId6"/>
    <p:sldLayoutId id="2147483656" r:id="rId7"/>
  </p:sldLayoutIdLst>
  <p:hf ftr="0" hdr="0" sldNum="0"/>
  <p:txStyles>
    <p:titleStyle>
      <a:lvl1pPr algn="l" defTabSz="914400" eaLnBrk="1" hangingPunct="1" latinLnBrk="0" rtl="0">
        <a:lnSpc>
          <a:spcPct val="90000"/>
        </a:lnSpc>
        <a:spcBef>
          <a:spcPct val="0"/>
        </a:spcBef>
        <a:buNone/>
        <a:defRPr kern="1200" sz="4400">
          <a:solidFill>
            <a:schemeClr val="tx1"/>
          </a:solidFill>
          <a:latin charset="0" pitchFamily="2" typeface="Helvetica"/>
          <a:ea typeface="+mj-ea"/>
          <a:cs typeface="+mj-cs"/>
        </a:defRPr>
      </a:lvl1pPr>
    </p:titleStyle>
    <p:bodyStyle>
      <a:lvl1pPr algn="l" defTabSz="914400" eaLnBrk="1" hangingPunct="1" indent="-228600" latinLnBrk="0" marL="228600" rtl="0">
        <a:lnSpc>
          <a:spcPct val="90000"/>
        </a:lnSpc>
        <a:spcBef>
          <a:spcPts val="1000"/>
        </a:spcBef>
        <a:buFont charset="0" panose="020B0604020202020204" pitchFamily="34" typeface="Arial"/>
        <a:buChar char="•"/>
        <a:defRPr b="0" i="0" kern="1200" sz="2800">
          <a:solidFill>
            <a:schemeClr val="tx1"/>
          </a:solidFill>
          <a:latin charset="0" panose="020B0604020202020204" pitchFamily="34" typeface="Arial"/>
          <a:ea typeface="+mn-ea"/>
          <a:cs charset="0" panose="020B0604020202020204" pitchFamily="34" typeface="Arial"/>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charset="0" panose="020B0604020202020204" pitchFamily="34" typeface="Arial"/>
          <a:ea typeface="+mn-ea"/>
          <a:cs charset="0" panose="020B0604020202020204" pitchFamily="34" typeface="Arial"/>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charset="0" panose="020B0604020202020204" pitchFamily="34" typeface="Arial"/>
          <a:ea typeface="+mn-ea"/>
          <a:cs charset="0" panose="020B0604020202020204" pitchFamily="34" typeface="Arial"/>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charset="0" panose="020B0604020202020204" pitchFamily="34" typeface="Arial"/>
          <a:ea typeface="+mn-ea"/>
          <a:cs charset="0" panose="020B0604020202020204" pitchFamily="34" typeface="Arial"/>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charset="0" panose="020B0604020202020204" pitchFamily="34" typeface="Arial"/>
          <a:ea typeface="+mn-ea"/>
          <a:cs charset="0" panose="020B0604020202020204" pitchFamily="34" typeface="Arial"/>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3.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4.png"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5.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7.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8.jpg"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9.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9AABE-5187-BC46-BA1A-D8A707854415}"/>
              </a:ext>
            </a:extLst>
          </p:cNvPr>
          <p:cNvSpPr>
            <a:spLocks noGrp="1"/>
          </p:cNvSpPr>
          <p:nvPr>
            <p:ph type="ctrTitle"/>
          </p:nvPr>
        </p:nvSpPr>
        <p:spPr>
          <a:xfrm>
            <a:off x="1524000" y="1122363"/>
            <a:ext cx="9144000" cy="2387600"/>
          </a:xfrm>
        </p:spPr>
        <p:txBody>
          <a:bodyPr/>
          <a:lstStyle/>
          <a:p>
            <a:pPr lvl="0" indent="0" marL="0">
              <a:buNone/>
            </a:pPr>
            <a:r>
              <a:rPr/>
              <a:t>Carbon Tax At The Crossroads</a:t>
            </a:r>
          </a:p>
        </p:txBody>
      </p:sp>
      <p:sp>
        <p:nvSpPr>
          <p:cNvPr id="3" name="Subtitle 2">
            <a:extLst>
              <a:ext uri="{FF2B5EF4-FFF2-40B4-BE49-F238E27FC236}">
                <a16:creationId xmlns:a16="http://schemas.microsoft.com/office/drawing/2014/main" id="{DC1C63E9-ABCF-514F-BE85-7D16E12AE73C}"/>
              </a:ext>
            </a:extLst>
          </p:cNvPr>
          <p:cNvSpPr>
            <a:spLocks noGrp="1"/>
          </p:cNvSpPr>
          <p:nvPr>
            <p:ph idx="1" type="subTitle"/>
          </p:nvPr>
        </p:nvSpPr>
        <p:spPr>
          <a:xfrm>
            <a:off x="1524000" y="3602038"/>
            <a:ext cx="9144000" cy="1655762"/>
          </a:xfrm>
          <a:prstGeom prst="rect">
            <a:avLst/>
          </a:prstGeom>
        </p:spPr>
        <p:txBody>
          <a:bodyPr/>
          <a:lstStyle/>
          <a:p>
            <a:pPr lvl="0" indent="0" marL="0">
              <a:buNone/>
            </a:pPr>
            <a:br/>
            <a:br/>
            <a:r>
              <a:rPr/>
              <a:t>Simon Kiss Director, Laurier Institute for the Study of Public Opinion and Policy</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B606-1C74-754E-A048-32F79ED2CAC1}"/>
              </a:ext>
            </a:extLst>
          </p:cNvPr>
          <p:cNvSpPr>
            <a:spLocks noGrp="1"/>
          </p:cNvSpPr>
          <p:nvPr>
            <p:ph type="title"/>
          </p:nvPr>
        </p:nvSpPr>
        <p:spPr>
          <a:xfrm>
            <a:off x="838200" y="-96307"/>
            <a:ext cx="10515600" cy="1100160"/>
          </a:xfrm>
        </p:spPr>
        <p:txBody>
          <a:bodyPr/>
          <a:lstStyle/>
          <a:p>
            <a:pPr lvl="0" indent="0" marL="0">
              <a:buNone/>
            </a:pPr>
            <a:r>
              <a:rPr/>
              <a:t>Do Facts Matter?</a:t>
            </a:r>
          </a:p>
        </p:txBody>
      </p:sp>
      <p:pic>
        <p:nvPicPr>
          <p:cNvPr descr="fig:  /Users/skiss/OneDrive%20-%20Wilfrid%20Laurier%20University/projects_folder/climate_change/climate_change_laurier.assets/facts_frames.png" id="0" name="Picture 1"/>
          <p:cNvPicPr>
            <a:picLocks noGrp="1" noChangeAspect="1"/>
          </p:cNvPicPr>
          <p:nvPr/>
        </p:nvPicPr>
        <p:blipFill>
          <a:blip r:embed="rId2"/>
          <a:stretch>
            <a:fillRect/>
          </a:stretch>
        </p:blipFill>
        <p:spPr bwMode="auto">
          <a:xfrm>
            <a:off x="1155700" y="1219200"/>
            <a:ext cx="8636000" cy="3987800"/>
          </a:xfrm>
          <a:prstGeom prst="rect">
            <a:avLst/>
          </a:prstGeom>
          <a:noFill/>
          <a:ln w="9525">
            <a:noFill/>
            <a:headEnd/>
            <a:tailEnd/>
          </a:ln>
        </p:spPr>
      </p:pic>
      <p:sp>
        <p:nvSpPr>
          <p:cNvPr id="1" name="TextBox 3"/>
          <p:cNvSpPr txBox="1"/>
          <p:nvPr/>
        </p:nvSpPr>
        <p:spPr>
          <a:xfrm>
            <a:off x="838200" y="5207000"/>
            <a:ext cx="9271000" cy="508000"/>
          </a:xfrm>
          <a:prstGeom prst="rect">
            <a:avLst/>
          </a:prstGeom>
          <a:noFill/>
        </p:spPr>
        <p:txBody>
          <a:bodyPr/>
          <a:lstStyle/>
          <a:p>
            <a:pPr lvl="0" indent="0" marL="0" algn="ctr">
              <a:buNone/>
            </a:pPr>
            <a:r>
              <a:rPr/>
              <a:t>Source: Perrella, A. M. L., Kiss, S., &amp; Shankardass, K. (2023). Narratives and Support for Fluoridation. In M. Gattinger (Ed.), Democratizing Risk Management. Springer.</a:t>
            </a:r>
          </a:p>
        </p:txBody>
      </p:sp>
      <p:sp>
        <p:nvSpPr>
          <p:cNvPr id="4" name="Date Placeholder 3">
            <a:extLst>
              <a:ext uri="{FF2B5EF4-FFF2-40B4-BE49-F238E27FC236}">
                <a16:creationId xmlns:a16="http://schemas.microsoft.com/office/drawing/2014/main" id="{1C33D443-29A2-894A-BB1D-A7D6C5EDC3E6}"/>
              </a:ext>
            </a:extLst>
          </p:cNvPr>
          <p:cNvSpPr>
            <a:spLocks noGrp="1"/>
          </p:cNvSpPr>
          <p:nvPr>
            <p:ph idx="10" sz="half" type="dt"/>
          </p:nvPr>
        </p:nvSpPr>
        <p:spPr/>
        <p:txBody>
          <a:bodyPr/>
          <a:lstStyle/>
          <a:p>
            <a:fld id="{CAB273C9-199E-BA46-938B-5035F96AADEB}" type="datetime4">
              <a:rPr lang="en-CA" smtClean="0"/>
              <a:t>March 21, 2024</a:t>
            </a:fld>
            <a:endParaRPr lang="en-US"/>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B606-1C74-754E-A048-32F79ED2CAC1}"/>
              </a:ext>
            </a:extLst>
          </p:cNvPr>
          <p:cNvSpPr>
            <a:spLocks noGrp="1"/>
          </p:cNvSpPr>
          <p:nvPr>
            <p:ph type="title"/>
          </p:nvPr>
        </p:nvSpPr>
        <p:spPr>
          <a:xfrm>
            <a:off x="838200" y="-96307"/>
            <a:ext cx="10515600" cy="1100160"/>
          </a:xfrm>
        </p:spPr>
        <p:txBody>
          <a:bodyPr/>
          <a:lstStyle/>
          <a:p>
            <a:pPr lvl="0" indent="0" marL="0">
              <a:buNone/>
            </a:pPr>
            <a:r>
              <a:rPr/>
              <a:t>What is to be done?</a:t>
            </a:r>
          </a:p>
        </p:txBody>
      </p:sp>
      <p:sp>
        <p:nvSpPr>
          <p:cNvPr id="14" name="Content Placeholder 2">
            <a:extLst>
              <a:ext uri="{FF2B5EF4-FFF2-40B4-BE49-F238E27FC236}">
                <a16:creationId xmlns:a16="http://schemas.microsoft.com/office/drawing/2014/main" id="{EDDA522F-A7C7-28B1-BA8A-B6DD05466736}"/>
              </a:ext>
            </a:extLst>
          </p:cNvPr>
          <p:cNvSpPr>
            <a:spLocks noGrp="1"/>
          </p:cNvSpPr>
          <p:nvPr>
            <p:ph idx="1"/>
          </p:nvPr>
        </p:nvSpPr>
        <p:spPr/>
        <p:txBody>
          <a:bodyPr/>
          <a:lstStyle/>
          <a:p>
            <a:pPr lvl="0"/>
            <a:r>
              <a:rPr/>
              <a:t>Support the Liberals or the NDP</a:t>
            </a:r>
          </a:p>
          <a:p>
            <a:pPr lvl="0"/>
            <a:r>
              <a:rPr/>
              <a:t>Provide information</a:t>
            </a:r>
          </a:p>
          <a:p>
            <a:pPr lvl="0"/>
            <a:r>
              <a:rPr/>
              <a:t>Focus on other policies</a:t>
            </a:r>
          </a:p>
        </p:txBody>
      </p:sp>
      <p:sp>
        <p:nvSpPr>
          <p:cNvPr id="4" name="Date Placeholder 3">
            <a:extLst>
              <a:ext uri="{FF2B5EF4-FFF2-40B4-BE49-F238E27FC236}">
                <a16:creationId xmlns:a16="http://schemas.microsoft.com/office/drawing/2014/main" id="{1C33D443-29A2-894A-BB1D-A7D6C5EDC3E6}"/>
              </a:ext>
            </a:extLst>
          </p:cNvPr>
          <p:cNvSpPr>
            <a:spLocks noGrp="1"/>
          </p:cNvSpPr>
          <p:nvPr>
            <p:ph idx="10" sz="half" type="dt"/>
          </p:nvPr>
        </p:nvSpPr>
        <p:spPr/>
        <p:txBody>
          <a:bodyPr/>
          <a:lstStyle/>
          <a:p>
            <a:fld id="{CAB273C9-199E-BA46-938B-5035F96AADEB}" type="datetime4">
              <a:rPr lang="en-CA" smtClean="0"/>
              <a:t>March 21, 2024</a:t>
            </a:fld>
            <a:endParaRPr lang="en-US"/>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B606-1C74-754E-A048-32F79ED2CAC1}"/>
              </a:ext>
            </a:extLst>
          </p:cNvPr>
          <p:cNvSpPr>
            <a:spLocks noGrp="1"/>
          </p:cNvSpPr>
          <p:nvPr>
            <p:ph type="title"/>
          </p:nvPr>
        </p:nvSpPr>
        <p:spPr>
          <a:xfrm>
            <a:off x="838200" y="-96307"/>
            <a:ext cx="10515600" cy="1100160"/>
          </a:xfrm>
        </p:spPr>
        <p:txBody>
          <a:bodyPr/>
          <a:lstStyle/>
          <a:p>
            <a:pPr lvl="0" indent="0" marL="0">
              <a:buNone/>
            </a:pPr>
            <a:r>
              <a:rPr/>
              <a:t>Causes of Climate Change</a:t>
            </a:r>
          </a:p>
        </p:txBody>
      </p:sp>
      <p:pic>
        <p:nvPicPr>
          <p:cNvPr descr="fig:  /Users/skiss/OneDrive%20-%20Wilfrid%20Laurier%20University/projects_folder/climate_change/climate_change_laurier.assets/climae_change_causes.png" id="0" name="Picture 1"/>
          <p:cNvPicPr>
            <a:picLocks noGrp="1" noChangeAspect="1"/>
          </p:cNvPicPr>
          <p:nvPr/>
        </p:nvPicPr>
        <p:blipFill>
          <a:blip r:embed="rId3"/>
          <a:stretch>
            <a:fillRect/>
          </a:stretch>
        </p:blipFill>
        <p:spPr bwMode="auto">
          <a:xfrm>
            <a:off x="838200" y="1460500"/>
            <a:ext cx="9271000" cy="3517900"/>
          </a:xfrm>
          <a:prstGeom prst="rect">
            <a:avLst/>
          </a:prstGeom>
          <a:noFill/>
          <a:ln w="9525">
            <a:noFill/>
            <a:headEnd/>
            <a:tailEnd/>
          </a:ln>
        </p:spPr>
      </p:pic>
      <p:sp>
        <p:nvSpPr>
          <p:cNvPr id="1" name="TextBox 3"/>
          <p:cNvSpPr txBox="1"/>
          <p:nvPr/>
        </p:nvSpPr>
        <p:spPr>
          <a:xfrm>
            <a:off x="838200" y="5207000"/>
            <a:ext cx="9271000" cy="508000"/>
          </a:xfrm>
          <a:prstGeom prst="rect">
            <a:avLst/>
          </a:prstGeom>
          <a:noFill/>
        </p:spPr>
        <p:txBody>
          <a:bodyPr/>
          <a:lstStyle/>
          <a:p>
            <a:pPr lvl="0" indent="0" marL="0" algn="ctr">
              <a:buNone/>
            </a:pPr>
            <a:r>
              <a:rPr/>
              <a:t>Source: Lachapelle, E., &amp; Borick, C. (2022). A Decade Of Comparative Canadian and American Public Opinion on Climate Change (North American Colloquium Climate Series). https://fordschool.umich.edu/sites/default/files/2022-04/NACP_Lachapelle-Borick.pdf</a:t>
            </a:r>
          </a:p>
        </p:txBody>
      </p:sp>
      <p:sp>
        <p:nvSpPr>
          <p:cNvPr id="4" name="Date Placeholder 3">
            <a:extLst>
              <a:ext uri="{FF2B5EF4-FFF2-40B4-BE49-F238E27FC236}">
                <a16:creationId xmlns:a16="http://schemas.microsoft.com/office/drawing/2014/main" id="{1C33D443-29A2-894A-BB1D-A7D6C5EDC3E6}"/>
              </a:ext>
            </a:extLst>
          </p:cNvPr>
          <p:cNvSpPr>
            <a:spLocks noGrp="1"/>
          </p:cNvSpPr>
          <p:nvPr>
            <p:ph idx="10" sz="half" type="dt"/>
          </p:nvPr>
        </p:nvSpPr>
        <p:spPr/>
        <p:txBody>
          <a:bodyPr/>
          <a:lstStyle/>
          <a:p>
            <a:fld id="{CAB273C9-199E-BA46-938B-5035F96AADEB}" type="datetime4">
              <a:rPr lang="en-CA" smtClean="0"/>
              <a:t>March 21, 2024</a:t>
            </a:fld>
            <a:endParaRPr lang="en-US"/>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B606-1C74-754E-A048-32F79ED2CAC1}"/>
              </a:ext>
            </a:extLst>
          </p:cNvPr>
          <p:cNvSpPr>
            <a:spLocks noGrp="1"/>
          </p:cNvSpPr>
          <p:nvPr>
            <p:ph type="title"/>
          </p:nvPr>
        </p:nvSpPr>
        <p:spPr>
          <a:xfrm>
            <a:off x="838200" y="-96307"/>
            <a:ext cx="10515600" cy="1100160"/>
          </a:xfrm>
        </p:spPr>
        <p:txBody>
          <a:bodyPr/>
          <a:lstStyle/>
          <a:p>
            <a:pPr lvl="0" indent="0" marL="0">
              <a:buNone/>
            </a:pPr>
            <a:r>
              <a:rPr/>
              <a:t>Causes of Climate Change</a:t>
            </a:r>
          </a:p>
        </p:txBody>
      </p:sp>
      <p:pic>
        <p:nvPicPr>
          <p:cNvPr descr="fig:  /Users/skiss/OneDrive%20-%20Wilfrid%20Laurier%20University/projects_folder/climate_change/climate_change_laurier.assets/causes_climate_change_partisanship.png" id="0" name="Picture 1"/>
          <p:cNvPicPr>
            <a:picLocks noGrp="1" noChangeAspect="1"/>
          </p:cNvPicPr>
          <p:nvPr/>
        </p:nvPicPr>
        <p:blipFill>
          <a:blip r:embed="rId3"/>
          <a:stretch>
            <a:fillRect/>
          </a:stretch>
        </p:blipFill>
        <p:spPr bwMode="auto">
          <a:xfrm>
            <a:off x="2730500" y="1219200"/>
            <a:ext cx="5486400" cy="3987800"/>
          </a:xfrm>
          <a:prstGeom prst="rect">
            <a:avLst/>
          </a:prstGeom>
          <a:noFill/>
          <a:ln w="9525">
            <a:noFill/>
            <a:headEnd/>
            <a:tailEnd/>
          </a:ln>
        </p:spPr>
      </p:pic>
      <p:sp>
        <p:nvSpPr>
          <p:cNvPr id="1" name="TextBox 3"/>
          <p:cNvSpPr txBox="1"/>
          <p:nvPr/>
        </p:nvSpPr>
        <p:spPr>
          <a:xfrm>
            <a:off x="838200" y="5207000"/>
            <a:ext cx="9271000" cy="508000"/>
          </a:xfrm>
          <a:prstGeom prst="rect">
            <a:avLst/>
          </a:prstGeom>
          <a:noFill/>
        </p:spPr>
        <p:txBody>
          <a:bodyPr/>
          <a:lstStyle/>
          <a:p>
            <a:pPr lvl="0" indent="0" marL="0" algn="ctr">
              <a:buNone/>
            </a:pPr>
            <a:r>
              <a:rPr/>
              <a:t>Source: Lachapelle, E., &amp; Borick, C. (2022). A Decade Of Comparative Canadian and American Public Opinion on Climate Change (North American Colloquium Climate Series). https://fordschool.umich.edu/sites/default/files/2022-04/NACP_Lachapelle-Borick.pdf</a:t>
            </a:r>
          </a:p>
        </p:txBody>
      </p:sp>
      <p:sp>
        <p:nvSpPr>
          <p:cNvPr id="4" name="Date Placeholder 3">
            <a:extLst>
              <a:ext uri="{FF2B5EF4-FFF2-40B4-BE49-F238E27FC236}">
                <a16:creationId xmlns:a16="http://schemas.microsoft.com/office/drawing/2014/main" id="{1C33D443-29A2-894A-BB1D-A7D6C5EDC3E6}"/>
              </a:ext>
            </a:extLst>
          </p:cNvPr>
          <p:cNvSpPr>
            <a:spLocks noGrp="1"/>
          </p:cNvSpPr>
          <p:nvPr>
            <p:ph idx="10" sz="half" type="dt"/>
          </p:nvPr>
        </p:nvSpPr>
        <p:spPr/>
        <p:txBody>
          <a:bodyPr/>
          <a:lstStyle/>
          <a:p>
            <a:fld id="{CAB273C9-199E-BA46-938B-5035F96AADEB}" type="datetime4">
              <a:rPr lang="en-CA" smtClean="0"/>
              <a:t>March 21, 2024</a:t>
            </a:fld>
            <a:endParaRPr lang="en-US"/>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B606-1C74-754E-A048-32F79ED2CAC1}"/>
              </a:ext>
            </a:extLst>
          </p:cNvPr>
          <p:cNvSpPr>
            <a:spLocks noGrp="1"/>
          </p:cNvSpPr>
          <p:nvPr>
            <p:ph type="title"/>
          </p:nvPr>
        </p:nvSpPr>
        <p:spPr>
          <a:xfrm>
            <a:off x="838200" y="-96307"/>
            <a:ext cx="10515600" cy="1100160"/>
          </a:xfrm>
        </p:spPr>
        <p:txBody>
          <a:bodyPr/>
          <a:lstStyle/>
          <a:p>
            <a:pPr lvl="0" indent="0" marL="0">
              <a:buNone/>
            </a:pPr>
            <a:r>
              <a:rPr/>
              <a:t>Support For Carbon Taxes</a:t>
            </a:r>
          </a:p>
        </p:txBody>
      </p:sp>
      <p:pic>
        <p:nvPicPr>
          <p:cNvPr descr="fig:  /Users/skiss/OneDrive%20-%20Wilfrid%20Laurier%20University/projects_folder/climate_change/climate_change_laurier.assets/carbon_tax2.png" id="0" name="Picture 1"/>
          <p:cNvPicPr>
            <a:picLocks noGrp="1" noChangeAspect="1"/>
          </p:cNvPicPr>
          <p:nvPr/>
        </p:nvPicPr>
        <p:blipFill>
          <a:blip r:embed="rId3"/>
          <a:stretch>
            <a:fillRect/>
          </a:stretch>
        </p:blipFill>
        <p:spPr bwMode="auto">
          <a:xfrm>
            <a:off x="1397000" y="1219200"/>
            <a:ext cx="8153400" cy="3987800"/>
          </a:xfrm>
          <a:prstGeom prst="rect">
            <a:avLst/>
          </a:prstGeom>
          <a:noFill/>
          <a:ln w="9525">
            <a:noFill/>
            <a:headEnd/>
            <a:tailEnd/>
          </a:ln>
        </p:spPr>
      </p:pic>
      <p:sp>
        <p:nvSpPr>
          <p:cNvPr id="1" name="TextBox 3"/>
          <p:cNvSpPr txBox="1"/>
          <p:nvPr/>
        </p:nvSpPr>
        <p:spPr>
          <a:xfrm>
            <a:off x="838200" y="5207000"/>
            <a:ext cx="9271000" cy="508000"/>
          </a:xfrm>
          <a:prstGeom prst="rect">
            <a:avLst/>
          </a:prstGeom>
          <a:noFill/>
        </p:spPr>
        <p:txBody>
          <a:bodyPr/>
          <a:lstStyle/>
          <a:p>
            <a:pPr lvl="0" indent="0" marL="0" algn="ctr">
              <a:buNone/>
            </a:pPr>
            <a:r>
              <a:rPr/>
              <a:t>Source: Lachapelle, E., &amp; Borick, C. (2022). A Decade Of Comparative Canadian and American Public Opinion on Climate Change (North American Colloquium Climate Series). https://fordschool.umich.edu/sites/default/files/2022-04/NACP_Lachapelle-Borick.pdf</a:t>
            </a:r>
          </a:p>
        </p:txBody>
      </p:sp>
      <p:sp>
        <p:nvSpPr>
          <p:cNvPr id="4" name="Date Placeholder 3">
            <a:extLst>
              <a:ext uri="{FF2B5EF4-FFF2-40B4-BE49-F238E27FC236}">
                <a16:creationId xmlns:a16="http://schemas.microsoft.com/office/drawing/2014/main" id="{1C33D443-29A2-894A-BB1D-A7D6C5EDC3E6}"/>
              </a:ext>
            </a:extLst>
          </p:cNvPr>
          <p:cNvSpPr>
            <a:spLocks noGrp="1"/>
          </p:cNvSpPr>
          <p:nvPr>
            <p:ph idx="10" sz="half" type="dt"/>
          </p:nvPr>
        </p:nvSpPr>
        <p:spPr/>
        <p:txBody>
          <a:bodyPr/>
          <a:lstStyle/>
          <a:p>
            <a:fld id="{CAB273C9-199E-BA46-938B-5035F96AADEB}" type="datetime4">
              <a:rPr lang="en-CA" smtClean="0"/>
              <a:t>March 21, 2024</a:t>
            </a:fld>
            <a:endParaRPr lang="en-US"/>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B606-1C74-754E-A048-32F79ED2CAC1}"/>
              </a:ext>
            </a:extLst>
          </p:cNvPr>
          <p:cNvSpPr>
            <a:spLocks noGrp="1"/>
          </p:cNvSpPr>
          <p:nvPr>
            <p:ph type="title"/>
          </p:nvPr>
        </p:nvSpPr>
        <p:spPr>
          <a:xfrm>
            <a:off x="838200" y="-96307"/>
            <a:ext cx="10515600" cy="1100160"/>
          </a:xfrm>
        </p:spPr>
        <p:txBody>
          <a:bodyPr/>
          <a:lstStyle/>
          <a:p>
            <a:pPr lvl="0" indent="0" marL="0">
              <a:buNone/>
            </a:pPr>
            <a:r>
              <a:rPr/>
              <a:t>Support For Carbon Taxes</a:t>
            </a:r>
          </a:p>
        </p:txBody>
      </p:sp>
      <p:pic>
        <p:nvPicPr>
          <p:cNvPr descr="fig:  /Users/skiss/OneDrive%20-%20Wilfrid%20Laurier%20University/projects_folder/climate_change/climate_change_laurier.assets/carbon_tax_historical_party.png" id="0" name="Picture 1"/>
          <p:cNvPicPr>
            <a:picLocks noGrp="1" noChangeAspect="1"/>
          </p:cNvPicPr>
          <p:nvPr/>
        </p:nvPicPr>
        <p:blipFill>
          <a:blip r:embed="rId2"/>
          <a:stretch>
            <a:fillRect/>
          </a:stretch>
        </p:blipFill>
        <p:spPr bwMode="auto">
          <a:xfrm>
            <a:off x="1257300" y="1219200"/>
            <a:ext cx="8432800" cy="3987800"/>
          </a:xfrm>
          <a:prstGeom prst="rect">
            <a:avLst/>
          </a:prstGeom>
          <a:noFill/>
          <a:ln w="9525">
            <a:noFill/>
            <a:headEnd/>
            <a:tailEnd/>
          </a:ln>
        </p:spPr>
      </p:pic>
      <p:sp>
        <p:nvSpPr>
          <p:cNvPr id="1" name="TextBox 3"/>
          <p:cNvSpPr txBox="1"/>
          <p:nvPr/>
        </p:nvSpPr>
        <p:spPr>
          <a:xfrm>
            <a:off x="838200" y="5207000"/>
            <a:ext cx="9271000" cy="508000"/>
          </a:xfrm>
          <a:prstGeom prst="rect">
            <a:avLst/>
          </a:prstGeom>
          <a:noFill/>
        </p:spPr>
        <p:txBody>
          <a:bodyPr/>
          <a:lstStyle/>
          <a:p>
            <a:pPr lvl="0" indent="0" marL="0" algn="ctr">
              <a:buNone/>
            </a:pPr>
            <a:r>
              <a:rPr/>
              <a:t>Source: Lachapelle, E., &amp; Borick, C. (2022). A Decade Of Comparative Canadian and American Public Opinion on Climate Change (North American Colloquium Climate Series). https://fordschool.umich.edu/sites/default/files/2022-04/NACP_Lachapelle-Borick.pdf</a:t>
            </a:r>
          </a:p>
        </p:txBody>
      </p:sp>
      <p:sp>
        <p:nvSpPr>
          <p:cNvPr id="4" name="Date Placeholder 3">
            <a:extLst>
              <a:ext uri="{FF2B5EF4-FFF2-40B4-BE49-F238E27FC236}">
                <a16:creationId xmlns:a16="http://schemas.microsoft.com/office/drawing/2014/main" id="{1C33D443-29A2-894A-BB1D-A7D6C5EDC3E6}"/>
              </a:ext>
            </a:extLst>
          </p:cNvPr>
          <p:cNvSpPr>
            <a:spLocks noGrp="1"/>
          </p:cNvSpPr>
          <p:nvPr>
            <p:ph idx="10" sz="half" type="dt"/>
          </p:nvPr>
        </p:nvSpPr>
        <p:spPr/>
        <p:txBody>
          <a:bodyPr/>
          <a:lstStyle/>
          <a:p>
            <a:fld id="{CAB273C9-199E-BA46-938B-5035F96AADEB}" type="datetime4">
              <a:rPr lang="en-CA" smtClean="0"/>
              <a:t>March 21, 2024</a:t>
            </a:fld>
            <a:endParaRPr lang="en-US"/>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B606-1C74-754E-A048-32F79ED2CAC1}"/>
              </a:ext>
            </a:extLst>
          </p:cNvPr>
          <p:cNvSpPr>
            <a:spLocks noGrp="1"/>
          </p:cNvSpPr>
          <p:nvPr>
            <p:ph type="title"/>
          </p:nvPr>
        </p:nvSpPr>
        <p:spPr>
          <a:xfrm>
            <a:off x="838200" y="-96307"/>
            <a:ext cx="10515600" cy="1100160"/>
          </a:xfrm>
        </p:spPr>
        <p:txBody>
          <a:bodyPr/>
          <a:lstStyle/>
          <a:p>
            <a:pPr lvl="0" indent="0" marL="0">
              <a:buNone/>
            </a:pPr>
            <a:r>
              <a:rPr/>
              <a:t>Phases of Environmentalism</a:t>
            </a:r>
          </a:p>
        </p:txBody>
      </p:sp>
      <p:pic>
        <p:nvPicPr>
          <p:cNvPr descr="fig:  /Users/skiss/OneDrive%20-%20Wilfrid%20Laurier%20University/projects_folder/climate_change/climate_change_laurier.assets/mip.png" id="0" name="Picture 1"/>
          <p:cNvPicPr>
            <a:picLocks noGrp="1" noChangeAspect="1"/>
          </p:cNvPicPr>
          <p:nvPr/>
        </p:nvPicPr>
        <p:blipFill>
          <a:blip r:embed="rId3"/>
          <a:stretch>
            <a:fillRect/>
          </a:stretch>
        </p:blipFill>
        <p:spPr bwMode="auto">
          <a:xfrm>
            <a:off x="1485900" y="1219200"/>
            <a:ext cx="7975600" cy="3987800"/>
          </a:xfrm>
          <a:prstGeom prst="rect">
            <a:avLst/>
          </a:prstGeom>
          <a:noFill/>
          <a:ln w="9525">
            <a:noFill/>
            <a:headEnd/>
            <a:tailEnd/>
          </a:ln>
        </p:spPr>
      </p:pic>
      <p:sp>
        <p:nvSpPr>
          <p:cNvPr id="1" name="TextBox 3"/>
          <p:cNvSpPr txBox="1"/>
          <p:nvPr/>
        </p:nvSpPr>
        <p:spPr>
          <a:xfrm>
            <a:off x="838200" y="5207000"/>
            <a:ext cx="9271000" cy="508000"/>
          </a:xfrm>
          <a:prstGeom prst="rect">
            <a:avLst/>
          </a:prstGeom>
          <a:noFill/>
        </p:spPr>
        <p:txBody>
          <a:bodyPr/>
          <a:lstStyle/>
          <a:p>
            <a:pPr lvl="0" indent="0" marL="0" algn="ctr">
              <a:buNone/>
            </a:pPr>
            <a:r>
              <a:rPr/>
              <a:t>Source: Canada Election Studies</a:t>
            </a:r>
          </a:p>
        </p:txBody>
      </p:sp>
      <p:sp>
        <p:nvSpPr>
          <p:cNvPr id="4" name="Date Placeholder 3">
            <a:extLst>
              <a:ext uri="{FF2B5EF4-FFF2-40B4-BE49-F238E27FC236}">
                <a16:creationId xmlns:a16="http://schemas.microsoft.com/office/drawing/2014/main" id="{1C33D443-29A2-894A-BB1D-A7D6C5EDC3E6}"/>
              </a:ext>
            </a:extLst>
          </p:cNvPr>
          <p:cNvSpPr>
            <a:spLocks noGrp="1"/>
          </p:cNvSpPr>
          <p:nvPr>
            <p:ph idx="10" sz="half" type="dt"/>
          </p:nvPr>
        </p:nvSpPr>
        <p:spPr/>
        <p:txBody>
          <a:bodyPr/>
          <a:lstStyle/>
          <a:p>
            <a:fld id="{CAB273C9-199E-BA46-938B-5035F96AADEB}" type="datetime4">
              <a:rPr lang="en-CA" smtClean="0"/>
              <a:t>March 21, 2024</a:t>
            </a:fld>
            <a:endParaRPr lang="en-US"/>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B606-1C74-754E-A048-32F79ED2CAC1}"/>
              </a:ext>
            </a:extLst>
          </p:cNvPr>
          <p:cNvSpPr>
            <a:spLocks noGrp="1"/>
          </p:cNvSpPr>
          <p:nvPr>
            <p:ph type="title"/>
          </p:nvPr>
        </p:nvSpPr>
        <p:spPr>
          <a:xfrm>
            <a:off x="838200" y="-96307"/>
            <a:ext cx="10515600" cy="1100160"/>
          </a:xfrm>
        </p:spPr>
        <p:txBody>
          <a:bodyPr/>
          <a:lstStyle/>
          <a:p>
            <a:pPr lvl="0" indent="0" marL="0">
              <a:buNone/>
            </a:pPr>
            <a:r>
              <a:rPr/>
              <a:t>Inflation Tsunami</a:t>
            </a:r>
          </a:p>
        </p:txBody>
      </p:sp>
      <p:pic>
        <p:nvPicPr>
          <p:cNvPr descr="fig:  /Users/skiss/OneDrive%20-%20Wilfrid%20Laurier%20University/projects_folder/climate_change/climate_change_laurier.assets/ipsos_mip.JPG" id="0" name="Picture 1"/>
          <p:cNvPicPr>
            <a:picLocks noGrp="1" noChangeAspect="1"/>
          </p:cNvPicPr>
          <p:nvPr/>
        </p:nvPicPr>
        <p:blipFill>
          <a:blip r:embed="rId3"/>
          <a:stretch>
            <a:fillRect/>
          </a:stretch>
        </p:blipFill>
        <p:spPr bwMode="auto">
          <a:xfrm>
            <a:off x="1549400" y="1219200"/>
            <a:ext cx="7861300" cy="3987800"/>
          </a:xfrm>
          <a:prstGeom prst="rect">
            <a:avLst/>
          </a:prstGeom>
          <a:noFill/>
          <a:ln w="9525">
            <a:noFill/>
            <a:headEnd/>
            <a:tailEnd/>
          </a:ln>
        </p:spPr>
      </p:pic>
      <p:sp>
        <p:nvSpPr>
          <p:cNvPr id="1" name="TextBox 3"/>
          <p:cNvSpPr txBox="1"/>
          <p:nvPr/>
        </p:nvSpPr>
        <p:spPr>
          <a:xfrm>
            <a:off x="838200" y="5207000"/>
            <a:ext cx="9271000" cy="508000"/>
          </a:xfrm>
          <a:prstGeom prst="rect">
            <a:avLst/>
          </a:prstGeom>
          <a:noFill/>
        </p:spPr>
        <p:txBody>
          <a:bodyPr/>
          <a:lstStyle/>
          <a:p>
            <a:pPr lvl="0" indent="0" marL="0" algn="ctr">
              <a:buNone/>
            </a:pPr>
            <a:r>
              <a:rPr/>
              <a:t>IPSOS. (2023, June 29). Public Opinion in Canada. Public Opinion in Canada. https://www.ipsos.com/en-ca/public-opinion-canada</a:t>
            </a:r>
          </a:p>
        </p:txBody>
      </p:sp>
      <p:sp>
        <p:nvSpPr>
          <p:cNvPr id="4" name="Date Placeholder 3">
            <a:extLst>
              <a:ext uri="{FF2B5EF4-FFF2-40B4-BE49-F238E27FC236}">
                <a16:creationId xmlns:a16="http://schemas.microsoft.com/office/drawing/2014/main" id="{1C33D443-29A2-894A-BB1D-A7D6C5EDC3E6}"/>
              </a:ext>
            </a:extLst>
          </p:cNvPr>
          <p:cNvSpPr>
            <a:spLocks noGrp="1"/>
          </p:cNvSpPr>
          <p:nvPr>
            <p:ph idx="10" sz="half" type="dt"/>
          </p:nvPr>
        </p:nvSpPr>
        <p:spPr/>
        <p:txBody>
          <a:bodyPr/>
          <a:lstStyle/>
          <a:p>
            <a:fld id="{CAB273C9-199E-BA46-938B-5035F96AADEB}" type="datetime4">
              <a:rPr lang="en-CA" smtClean="0"/>
              <a:t>March 21, 2024</a:t>
            </a:fld>
            <a:endParaRPr lang="en-US"/>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B606-1C74-754E-A048-32F79ED2CAC1}"/>
              </a:ext>
            </a:extLst>
          </p:cNvPr>
          <p:cNvSpPr>
            <a:spLocks noGrp="1"/>
          </p:cNvSpPr>
          <p:nvPr>
            <p:ph type="title"/>
          </p:nvPr>
        </p:nvSpPr>
        <p:spPr>
          <a:xfrm>
            <a:off x="838200" y="-96307"/>
            <a:ext cx="10515600" cy="1100160"/>
          </a:xfrm>
        </p:spPr>
        <p:txBody>
          <a:bodyPr/>
          <a:lstStyle/>
          <a:p>
            <a:pPr lvl="0" indent="0" marL="0">
              <a:buNone/>
            </a:pPr>
            <a:r>
              <a:rPr/>
              <a:t>Drop In Support For Carbon Tax</a:t>
            </a:r>
          </a:p>
        </p:txBody>
      </p:sp>
      <p:pic>
        <p:nvPicPr>
          <p:cNvPr descr="fig:  /Users/skiss/OneDrive%20-%20Wilfrid%20Laurier%20University/projects_folder/climate_change/climate_change_laurier.assets/carbon_tax_party.png" id="0" name="Picture 1"/>
          <p:cNvPicPr>
            <a:picLocks noGrp="1" noChangeAspect="1"/>
          </p:cNvPicPr>
          <p:nvPr/>
        </p:nvPicPr>
        <p:blipFill>
          <a:blip r:embed="rId3"/>
          <a:stretch>
            <a:fillRect/>
          </a:stretch>
        </p:blipFill>
        <p:spPr bwMode="auto">
          <a:xfrm>
            <a:off x="1689100" y="1219200"/>
            <a:ext cx="7569200" cy="3987800"/>
          </a:xfrm>
          <a:prstGeom prst="rect">
            <a:avLst/>
          </a:prstGeom>
          <a:noFill/>
          <a:ln w="9525">
            <a:noFill/>
            <a:headEnd/>
            <a:tailEnd/>
          </a:ln>
        </p:spPr>
      </p:pic>
      <p:sp>
        <p:nvSpPr>
          <p:cNvPr id="1" name="TextBox 3"/>
          <p:cNvSpPr txBox="1"/>
          <p:nvPr/>
        </p:nvSpPr>
        <p:spPr>
          <a:xfrm>
            <a:off x="838200" y="5207000"/>
            <a:ext cx="9271000" cy="508000"/>
          </a:xfrm>
          <a:prstGeom prst="rect">
            <a:avLst/>
          </a:prstGeom>
          <a:noFill/>
        </p:spPr>
        <p:txBody>
          <a:bodyPr/>
          <a:lstStyle/>
          <a:p>
            <a:pPr lvl="0" indent="0" marL="0" algn="ctr">
              <a:buNone/>
            </a:pPr>
            <a:r>
              <a:rPr/>
              <a:t>Carbon Tax: Perceptions of insufficient rebates, cost of living concern &amp; questions over efficacy send support plummeting. (2023). Angus Reid Institute. https://angusreid.org/wp-content/uploads/2023/11/2023.11.16_CarbonTax.pdf</a:t>
            </a:r>
          </a:p>
        </p:txBody>
      </p:sp>
      <p:sp>
        <p:nvSpPr>
          <p:cNvPr id="4" name="Date Placeholder 3">
            <a:extLst>
              <a:ext uri="{FF2B5EF4-FFF2-40B4-BE49-F238E27FC236}">
                <a16:creationId xmlns:a16="http://schemas.microsoft.com/office/drawing/2014/main" id="{1C33D443-29A2-894A-BB1D-A7D6C5EDC3E6}"/>
              </a:ext>
            </a:extLst>
          </p:cNvPr>
          <p:cNvSpPr>
            <a:spLocks noGrp="1"/>
          </p:cNvSpPr>
          <p:nvPr>
            <p:ph idx="10" sz="half" type="dt"/>
          </p:nvPr>
        </p:nvSpPr>
        <p:spPr/>
        <p:txBody>
          <a:bodyPr/>
          <a:lstStyle/>
          <a:p>
            <a:fld id="{CAB273C9-199E-BA46-938B-5035F96AADEB}" type="datetime4">
              <a:rPr lang="en-CA" smtClean="0"/>
              <a:t>March 21, 2024</a:t>
            </a:fld>
            <a:endParaRPr lang="en-US"/>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B606-1C74-754E-A048-32F79ED2CAC1}"/>
              </a:ext>
            </a:extLst>
          </p:cNvPr>
          <p:cNvSpPr>
            <a:spLocks noGrp="1"/>
          </p:cNvSpPr>
          <p:nvPr>
            <p:ph type="title"/>
          </p:nvPr>
        </p:nvSpPr>
        <p:spPr>
          <a:xfrm>
            <a:off x="838200" y="-96307"/>
            <a:ext cx="10515600" cy="1100160"/>
          </a:xfrm>
        </p:spPr>
        <p:txBody>
          <a:bodyPr/>
          <a:lstStyle/>
          <a:p>
            <a:pPr lvl="0" indent="0" marL="0">
              <a:buNone/>
            </a:pPr>
            <a:r>
              <a:rPr/>
              <a:t>What is to be done?</a:t>
            </a:r>
          </a:p>
        </p:txBody>
      </p:sp>
      <p:sp>
        <p:nvSpPr>
          <p:cNvPr id="14" name="Content Placeholder 2">
            <a:extLst>
              <a:ext uri="{FF2B5EF4-FFF2-40B4-BE49-F238E27FC236}">
                <a16:creationId xmlns:a16="http://schemas.microsoft.com/office/drawing/2014/main" id="{EDDA522F-A7C7-28B1-BA8A-B6DD05466736}"/>
              </a:ext>
            </a:extLst>
          </p:cNvPr>
          <p:cNvSpPr>
            <a:spLocks noGrp="1"/>
          </p:cNvSpPr>
          <p:nvPr>
            <p:ph idx="1"/>
          </p:nvPr>
        </p:nvSpPr>
        <p:spPr/>
        <p:txBody>
          <a:bodyPr/>
          <a:lstStyle/>
          <a:p>
            <a:pPr lvl="0"/>
            <a:r>
              <a:rPr/>
              <a:t>Support the Liberals or the NDP</a:t>
            </a:r>
          </a:p>
          <a:p>
            <a:pPr lvl="0"/>
            <a:r>
              <a:rPr/>
              <a:t>Provide information</a:t>
            </a:r>
          </a:p>
          <a:p>
            <a:pPr lvl="0"/>
            <a:r>
              <a:rPr/>
              <a:t>Focus on other policies</a:t>
            </a:r>
          </a:p>
        </p:txBody>
      </p:sp>
      <p:sp>
        <p:nvSpPr>
          <p:cNvPr id="4" name="Date Placeholder 3">
            <a:extLst>
              <a:ext uri="{FF2B5EF4-FFF2-40B4-BE49-F238E27FC236}">
                <a16:creationId xmlns:a16="http://schemas.microsoft.com/office/drawing/2014/main" id="{1C33D443-29A2-894A-BB1D-A7D6C5EDC3E6}"/>
              </a:ext>
            </a:extLst>
          </p:cNvPr>
          <p:cNvSpPr>
            <a:spLocks noGrp="1"/>
          </p:cNvSpPr>
          <p:nvPr>
            <p:ph idx="10" sz="half" type="dt"/>
          </p:nvPr>
        </p:nvSpPr>
        <p:spPr/>
        <p:txBody>
          <a:bodyPr/>
          <a:lstStyle/>
          <a:p>
            <a:fld id="{CAB273C9-199E-BA46-938B-5035F96AADEB}" type="datetime4">
              <a:rPr lang="en-CA" smtClean="0"/>
              <a:t>March 21, 2024</a:t>
            </a:fld>
            <a:endParaRPr lang="en-US"/>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3</Words>
  <Application>Microsoft Macintosh PowerPoint</Application>
  <PresentationFormat>Widescreen</PresentationFormat>
  <Paragraphs>3</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Tax At The Crossroads</dc:title>
  <dc:creator>Simon Kiss Director, Laurier Institute for the Study of Public Opinion and Policy</dc:creator>
  <cp:keywords/>
  <dcterms:created xsi:type="dcterms:W3CDTF">2024-03-21T15:32:06Z</dcterms:created>
  <dcterms:modified xsi:type="dcterms:W3CDTF">2024-03-21T15:32:06Z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graphy">
    <vt:lpwstr>Climate_Change.bib</vt:lpwstr>
  </property>
</Properties>
</file>